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1"/>
  </p:notesMasterIdLst>
  <p:handoutMasterIdLst>
    <p:handoutMasterId r:id="rId42"/>
  </p:handoutMasterIdLst>
  <p:sldIdLst>
    <p:sldId id="295" r:id="rId2"/>
    <p:sldId id="257" r:id="rId3"/>
    <p:sldId id="304" r:id="rId4"/>
    <p:sldId id="259" r:id="rId5"/>
    <p:sldId id="332" r:id="rId6"/>
    <p:sldId id="270" r:id="rId7"/>
    <p:sldId id="269" r:id="rId8"/>
    <p:sldId id="271" r:id="rId9"/>
    <p:sldId id="260" r:id="rId10"/>
    <p:sldId id="272" r:id="rId11"/>
    <p:sldId id="267" r:id="rId12"/>
    <p:sldId id="307" r:id="rId13"/>
    <p:sldId id="308" r:id="rId14"/>
    <p:sldId id="309" r:id="rId15"/>
    <p:sldId id="310" r:id="rId16"/>
    <p:sldId id="311" r:id="rId17"/>
    <p:sldId id="302" r:id="rId18"/>
    <p:sldId id="312" r:id="rId19"/>
    <p:sldId id="313" r:id="rId20"/>
    <p:sldId id="314" r:id="rId21"/>
    <p:sldId id="315" r:id="rId22"/>
    <p:sldId id="316" r:id="rId23"/>
    <p:sldId id="317" r:id="rId24"/>
    <p:sldId id="318" r:id="rId25"/>
    <p:sldId id="319" r:id="rId26"/>
    <p:sldId id="320" r:id="rId27"/>
    <p:sldId id="321" r:id="rId28"/>
    <p:sldId id="322" r:id="rId29"/>
    <p:sldId id="323" r:id="rId30"/>
    <p:sldId id="324" r:id="rId31"/>
    <p:sldId id="288" r:id="rId32"/>
    <p:sldId id="289" r:id="rId33"/>
    <p:sldId id="325" r:id="rId34"/>
    <p:sldId id="326" r:id="rId35"/>
    <p:sldId id="327" r:id="rId36"/>
    <p:sldId id="328" r:id="rId37"/>
    <p:sldId id="329" r:id="rId38"/>
    <p:sldId id="330" r:id="rId39"/>
    <p:sldId id="331" r:id="rId4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C31C9"/>
    <a:srgbClr val="DFD2EF"/>
    <a:srgbClr val="B880FF"/>
    <a:srgbClr val="E7D1E3"/>
    <a:srgbClr val="FF642D"/>
    <a:srgbClr val="EEFFA9"/>
    <a:srgbClr val="C7FA73"/>
    <a:srgbClr val="FF7AD1"/>
    <a:srgbClr val="FFF4B6"/>
    <a:srgbClr val="FFE84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E929F9F4-4A8F-4326-A1B4-22849713DDAB}" styleName="Dark Style 1 - Accent 4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wholeTbl>
    <a:band1H>
      <a:tcStyle>
        <a:tcBdr/>
        <a:fill>
          <a:solidFill>
            <a:schemeClr val="accent4">
              <a:shade val="60000"/>
            </a:schemeClr>
          </a:solidFill>
        </a:fill>
      </a:tcStyle>
    </a:band1H>
    <a:band1V>
      <a:tcStyle>
        <a:tcBdr/>
        <a:fill>
          <a:solidFill>
            <a:schemeClr val="accent4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4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4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4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306799F8-075E-4A3A-A7F6-7FBC6576F1A4}" styleName="Themed Style 2 - Accent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18603FDC-E32A-4AB5-989C-0864C3EAD2B8}" styleName="Themed Style 2 - Acc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E269D01E-BC32-4049-B463-5C60D7B0CCD2}" styleName="Themed Style 2 - Accent 4">
    <a:tblBg>
      <a:fillRef idx="3">
        <a:schemeClr val="accent4"/>
      </a:fillRef>
      <a:effectRef idx="3">
        <a:schemeClr val="accent4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4">
                <a:tint val="50000"/>
              </a:schemeClr>
            </a:lnRef>
          </a:left>
          <a:right>
            <a:lnRef idx="1">
              <a:schemeClr val="accent4">
                <a:tint val="50000"/>
              </a:schemeClr>
            </a:lnRef>
          </a:right>
          <a:top>
            <a:lnRef idx="1">
              <a:schemeClr val="accent4">
                <a:tint val="50000"/>
              </a:schemeClr>
            </a:lnRef>
          </a:top>
          <a:bottom>
            <a:lnRef idx="1">
              <a:schemeClr val="accent4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91EBBBCC-DAD2-459C-BE2E-F6DE35CF9A28}" styleName="Dark Style 2 - Accent 3/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5202B0CA-FC54-4496-8BCA-5EF66A818D29}" styleName="Dark Styl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68D230F3-CF80-4859-8CE7-A43EE81993B5}" styleName="Light Style 1 - Acc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912C8C85-51F0-491E-9774-3900AFEF0FD7}" styleName="Light Style 2 - Accent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912"/>
    <p:restoredTop sz="94420"/>
  </p:normalViewPr>
  <p:slideViewPr>
    <p:cSldViewPr snapToGrid="0" snapToObjects="1">
      <p:cViewPr>
        <p:scale>
          <a:sx n="120" d="100"/>
          <a:sy n="120" d="100"/>
        </p:scale>
        <p:origin x="-1176" y="-80"/>
      </p:cViewPr>
      <p:guideLst/>
    </p:cSldViewPr>
  </p:slideViewPr>
  <p:outlineViewPr>
    <p:cViewPr>
      <p:scale>
        <a:sx n="33" d="100"/>
        <a:sy n="33" d="100"/>
      </p:scale>
      <p:origin x="0" y="-3704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0" Type="http://schemas.openxmlformats.org/officeDocument/2006/relationships/slide" Target="slides/slide19.xml"/><Relationship Id="rId41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8E80AD-5C59-7045-875F-4FCFFD6D74FB}" type="datetimeFigureOut">
              <a:rPr lang="en-US" smtClean="0"/>
              <a:t>7/19/23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4DF9514-045F-D241-823C-875018C1AD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234623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9FC9980-E1AA-A34A-BB87-5D88F2F6CCF6}" type="datetimeFigureOut">
              <a:rPr lang="en-US" smtClean="0"/>
              <a:t>7/19/23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11A45B-6DEB-D146-9F4A-743A56AC40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67012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11A45B-6DEB-D146-9F4A-743A56AC409E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591915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11A45B-6DEB-D146-9F4A-743A56AC409E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885549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11A45B-6DEB-D146-9F4A-743A56AC409E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16707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211A45B-6DEB-D146-9F4A-743A56AC409E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156838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211A45B-6DEB-D146-9F4A-743A56AC409E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839432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211A45B-6DEB-D146-9F4A-743A56AC409E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1350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002042-3B78-0946-ACF0-041890BDB541}" type="datetimeFigureOut">
              <a:rPr lang="en-US" smtClean="0"/>
              <a:t>7/19/23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82E992-8D6E-A646-9EFB-837993F8C9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6201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002042-3B78-0946-ACF0-041890BDB541}" type="datetimeFigureOut">
              <a:rPr lang="en-US" smtClean="0"/>
              <a:t>7/19/23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82E992-8D6E-A646-9EFB-837993F8C9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87501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002042-3B78-0946-ACF0-041890BDB541}" type="datetimeFigureOut">
              <a:rPr lang="en-US" smtClean="0"/>
              <a:t>7/19/23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82E992-8D6E-A646-9EFB-837993F8C9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23242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002042-3B78-0946-ACF0-041890BDB541}" type="datetimeFigureOut">
              <a:rPr lang="en-US" smtClean="0"/>
              <a:t>7/19/23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82E992-8D6E-A646-9EFB-837993F8C9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9094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002042-3B78-0946-ACF0-041890BDB541}" type="datetimeFigureOut">
              <a:rPr lang="en-US" smtClean="0"/>
              <a:t>7/19/23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82E992-8D6E-A646-9EFB-837993F8C9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37688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002042-3B78-0946-ACF0-041890BDB541}" type="datetimeFigureOut">
              <a:rPr lang="en-US" smtClean="0"/>
              <a:t>7/19/23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82E992-8D6E-A646-9EFB-837993F8C9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99879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002042-3B78-0946-ACF0-041890BDB541}" type="datetimeFigureOut">
              <a:rPr lang="en-US" smtClean="0"/>
              <a:t>7/19/23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82E992-8D6E-A646-9EFB-837993F8C9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6999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002042-3B78-0946-ACF0-041890BDB541}" type="datetimeFigureOut">
              <a:rPr lang="en-US" smtClean="0"/>
              <a:t>7/19/23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82E992-8D6E-A646-9EFB-837993F8C9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47659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002042-3B78-0946-ACF0-041890BDB541}" type="datetimeFigureOut">
              <a:rPr lang="en-US" smtClean="0"/>
              <a:t>7/19/23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82E992-8D6E-A646-9EFB-837993F8C9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13246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002042-3B78-0946-ACF0-041890BDB541}" type="datetimeFigureOut">
              <a:rPr lang="en-US" smtClean="0"/>
              <a:t>7/19/23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82E992-8D6E-A646-9EFB-837993F8C9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36572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002042-3B78-0946-ACF0-041890BDB541}" type="datetimeFigureOut">
              <a:rPr lang="en-US" smtClean="0"/>
              <a:t>7/19/23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82E992-8D6E-A646-9EFB-837993F8C9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38981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002042-3B78-0946-ACF0-041890BDB541}" type="datetimeFigureOut">
              <a:rPr lang="en-US" smtClean="0"/>
              <a:t>7/19/23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82E992-8D6E-A646-9EFB-837993F8C9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10942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.em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emf"/><Relationship Id="rId4" Type="http://schemas.openxmlformats.org/officeDocument/2006/relationships/hyperlink" Target="https://www.kompyte.com/competitor-analysis-template/" TargetMode="Externa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www.kompyte.com/register/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E92515B8-D939-C844-A257-CB1D5BD6E3A0}"/>
              </a:ext>
            </a:extLst>
          </p:cNvPr>
          <p:cNvSpPr/>
          <p:nvPr/>
        </p:nvSpPr>
        <p:spPr>
          <a:xfrm>
            <a:off x="-6350" y="0"/>
            <a:ext cx="12192000" cy="7123515"/>
          </a:xfrm>
          <a:prstGeom prst="rect">
            <a:avLst/>
          </a:prstGeom>
          <a:solidFill>
            <a:srgbClr val="48158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 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910588"/>
            <a:ext cx="10515600" cy="2852737"/>
          </a:xfrm>
        </p:spPr>
        <p:txBody>
          <a:bodyPr>
            <a:noAutofit/>
          </a:bodyPr>
          <a:lstStyle/>
          <a:p>
            <a:pPr algn="l"/>
            <a:r>
              <a:rPr lang="en-US" sz="7200" b="1" dirty="0">
                <a:solidFill>
                  <a:schemeClr val="bg1"/>
                </a:solidFill>
                <a:latin typeface="Calibri" panose="020F0502020204030204" pitchFamily="34" charset="0"/>
                <a:ea typeface="Helvetica" charset="0"/>
                <a:cs typeface="Calibri" panose="020F0502020204030204" pitchFamily="34" charset="0"/>
              </a:rPr>
              <a:t>Competitor </a:t>
            </a:r>
            <a:br>
              <a:rPr lang="en-US" sz="7200" b="1" dirty="0">
                <a:solidFill>
                  <a:schemeClr val="bg1"/>
                </a:solidFill>
                <a:latin typeface="Calibri" panose="020F0502020204030204" pitchFamily="34" charset="0"/>
                <a:ea typeface="Helvetica" charset="0"/>
                <a:cs typeface="Calibri" panose="020F0502020204030204" pitchFamily="34" charset="0"/>
              </a:rPr>
            </a:br>
            <a:r>
              <a:rPr lang="en-US" sz="7200" b="1" dirty="0">
                <a:solidFill>
                  <a:schemeClr val="bg1"/>
                </a:solidFill>
                <a:latin typeface="Calibri" panose="020F0502020204030204" pitchFamily="34" charset="0"/>
                <a:ea typeface="Helvetica" charset="0"/>
                <a:cs typeface="Calibri" panose="020F0502020204030204" pitchFamily="34" charset="0"/>
              </a:rPr>
              <a:t>Analysis </a:t>
            </a:r>
            <a:br>
              <a:rPr lang="en-US" sz="7200" b="1" dirty="0">
                <a:solidFill>
                  <a:schemeClr val="bg1"/>
                </a:solidFill>
                <a:latin typeface="Calibri" panose="020F0502020204030204" pitchFamily="34" charset="0"/>
                <a:ea typeface="Helvetica" charset="0"/>
                <a:cs typeface="Calibri" panose="020F0502020204030204" pitchFamily="34" charset="0"/>
              </a:rPr>
            </a:br>
            <a:r>
              <a:rPr lang="en-US" sz="7200" b="1" dirty="0">
                <a:solidFill>
                  <a:schemeClr val="bg1"/>
                </a:solidFill>
                <a:latin typeface="Calibri" panose="020F0502020204030204" pitchFamily="34" charset="0"/>
                <a:ea typeface="Helvetica" charset="0"/>
                <a:cs typeface="Calibri" panose="020F0502020204030204" pitchFamily="34" charset="0"/>
              </a:rPr>
              <a:t>Template</a:t>
            </a:r>
          </a:p>
        </p:txBody>
      </p:sp>
      <p:sp>
        <p:nvSpPr>
          <p:cNvPr id="3" name="Subtitle 2"/>
          <p:cNvSpPr>
            <a:spLocks noGrp="1"/>
          </p:cNvSpPr>
          <p:nvPr>
            <p:ph type="body" idx="1"/>
          </p:nvPr>
        </p:nvSpPr>
        <p:spPr>
          <a:xfrm>
            <a:off x="831850" y="4906714"/>
            <a:ext cx="10515600" cy="1500187"/>
          </a:xfrm>
        </p:spPr>
        <p:txBody>
          <a:bodyPr>
            <a:normAutofit/>
          </a:bodyPr>
          <a:lstStyle/>
          <a:p>
            <a:pPr algn="l"/>
            <a:r>
              <a:rPr lang="en-US" sz="3200" dirty="0">
                <a:solidFill>
                  <a:schemeClr val="bg1"/>
                </a:solidFill>
                <a:latin typeface="Calibri Light" panose="020F0302020204030204" pitchFamily="34" charset="0"/>
                <a:ea typeface="Helvetica Light Oblique" charset="0"/>
                <a:cs typeface="Calibri Light" panose="020F0302020204030204" pitchFamily="34" charset="0"/>
              </a:rPr>
              <a:t>A template to organize </a:t>
            </a:r>
            <a:br>
              <a:rPr lang="en-US" sz="3200" dirty="0">
                <a:solidFill>
                  <a:schemeClr val="bg1"/>
                </a:solidFill>
                <a:latin typeface="Calibri Light" panose="020F0302020204030204" pitchFamily="34" charset="0"/>
                <a:ea typeface="Helvetica Light Oblique" charset="0"/>
                <a:cs typeface="Calibri Light" panose="020F0302020204030204" pitchFamily="34" charset="0"/>
              </a:rPr>
            </a:br>
            <a:r>
              <a:rPr lang="en-US" sz="3200" dirty="0">
                <a:solidFill>
                  <a:schemeClr val="bg1"/>
                </a:solidFill>
                <a:latin typeface="Calibri Light" panose="020F0302020204030204" pitchFamily="34" charset="0"/>
                <a:ea typeface="Helvetica Light Oblique" charset="0"/>
                <a:cs typeface="Calibri Light" panose="020F0302020204030204" pitchFamily="34" charset="0"/>
              </a:rPr>
              <a:t>your Competitor Analysis</a:t>
            </a:r>
            <a:endParaRPr lang="en-US" sz="3200" dirty="0">
              <a:solidFill>
                <a:schemeClr val="bg1"/>
              </a:solidFill>
              <a:effectLst/>
              <a:latin typeface="Calibri Light" panose="020F0302020204030204" pitchFamily="34" charset="0"/>
              <a:ea typeface="Helvetica Light Oblique" charset="0"/>
              <a:cs typeface="Calibri Light" panose="020F0302020204030204" pitchFamily="34" charset="0"/>
            </a:endParaRPr>
          </a:p>
        </p:txBody>
      </p:sp>
      <p:pic>
        <p:nvPicPr>
          <p:cNvPr id="6" name="Picture 5" descr="A white text on a black background&#10;&#10;Description automatically generated">
            <a:extLst>
              <a:ext uri="{FF2B5EF4-FFF2-40B4-BE49-F238E27FC236}">
                <a16:creationId xmlns:a16="http://schemas.microsoft.com/office/drawing/2014/main" id="{DEF522E4-3BBF-D923-1D5E-963495AAB09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8950" y="468782"/>
            <a:ext cx="1993900" cy="486512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9BFBEA7A-F797-419E-15BF-CB445B6143B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54158" y="-133350"/>
            <a:ext cx="5348892" cy="108274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682060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94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Rectangle 48">
            <a:extLst>
              <a:ext uri="{FF2B5EF4-FFF2-40B4-BE49-F238E27FC236}">
                <a16:creationId xmlns:a16="http://schemas.microsoft.com/office/drawing/2014/main" id="{EC97B515-AC87-8D45-99B2-30331B029A70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48158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037934F7-2AE4-8744-B99C-1EB4969A6DF1}"/>
              </a:ext>
            </a:extLst>
          </p:cNvPr>
          <p:cNvSpPr txBox="1"/>
          <p:nvPr/>
        </p:nvSpPr>
        <p:spPr>
          <a:xfrm>
            <a:off x="1288159" y="6519053"/>
            <a:ext cx="535694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solidFill>
                  <a:schemeClr val="bg1"/>
                </a:solidFill>
                <a:latin typeface="+mj-lt"/>
              </a:rPr>
              <a:t>| </a:t>
            </a:r>
            <a:r>
              <a:rPr lang="en-US" sz="900" dirty="0">
                <a:solidFill>
                  <a:schemeClr val="tx2">
                    <a:lumMod val="20000"/>
                    <a:lumOff val="80000"/>
                  </a:schemeClr>
                </a:solidFill>
                <a:latin typeface="+mj-lt"/>
              </a:rPr>
              <a:t>Competitive Intelligence Automation</a:t>
            </a:r>
          </a:p>
        </p:txBody>
      </p:sp>
      <p:grpSp>
        <p:nvGrpSpPr>
          <p:cNvPr id="52" name="Group 51">
            <a:extLst>
              <a:ext uri="{FF2B5EF4-FFF2-40B4-BE49-F238E27FC236}">
                <a16:creationId xmlns:a16="http://schemas.microsoft.com/office/drawing/2014/main" id="{33E592B6-A902-B645-9277-88F0867587A7}"/>
              </a:ext>
            </a:extLst>
          </p:cNvPr>
          <p:cNvGrpSpPr/>
          <p:nvPr/>
        </p:nvGrpSpPr>
        <p:grpSpPr>
          <a:xfrm>
            <a:off x="10387693" y="3136999"/>
            <a:ext cx="1239157" cy="3741321"/>
            <a:chOff x="8003865" y="4339710"/>
            <a:chExt cx="838199" cy="2783803"/>
          </a:xfrm>
          <a:solidFill>
            <a:srgbClr val="FF9400"/>
          </a:solidFill>
        </p:grpSpPr>
        <p:sp>
          <p:nvSpPr>
            <p:cNvPr id="53" name="Oval 52">
              <a:extLst>
                <a:ext uri="{FF2B5EF4-FFF2-40B4-BE49-F238E27FC236}">
                  <a16:creationId xmlns:a16="http://schemas.microsoft.com/office/drawing/2014/main" id="{A064CE7E-467C-4841-AA11-320AFD0ECDDB}"/>
                </a:ext>
              </a:extLst>
            </p:cNvPr>
            <p:cNvSpPr/>
            <p:nvPr/>
          </p:nvSpPr>
          <p:spPr>
            <a:xfrm>
              <a:off x="8003865" y="4339710"/>
              <a:ext cx="838199" cy="838199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Rectangle 53">
              <a:extLst>
                <a:ext uri="{FF2B5EF4-FFF2-40B4-BE49-F238E27FC236}">
                  <a16:creationId xmlns:a16="http://schemas.microsoft.com/office/drawing/2014/main" id="{CE2437AB-9994-2543-A93F-0288BA84C9D6}"/>
                </a:ext>
              </a:extLst>
            </p:cNvPr>
            <p:cNvSpPr/>
            <p:nvPr/>
          </p:nvSpPr>
          <p:spPr>
            <a:xfrm>
              <a:off x="8003865" y="4758813"/>
              <a:ext cx="838199" cy="23647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5" name="Round Same Side Corner Rectangle 54">
            <a:extLst>
              <a:ext uri="{FF2B5EF4-FFF2-40B4-BE49-F238E27FC236}">
                <a16:creationId xmlns:a16="http://schemas.microsoft.com/office/drawing/2014/main" id="{FF811045-CB5B-AE45-A0D9-1386AB418BE7}"/>
              </a:ext>
            </a:extLst>
          </p:cNvPr>
          <p:cNvSpPr/>
          <p:nvPr/>
        </p:nvSpPr>
        <p:spPr>
          <a:xfrm>
            <a:off x="9143509" y="4462562"/>
            <a:ext cx="1244184" cy="2415758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FFE5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4DDFD14F-44E8-9A44-9FDD-1F33A25D1707}"/>
              </a:ext>
            </a:extLst>
          </p:cNvPr>
          <p:cNvSpPr/>
          <p:nvPr/>
        </p:nvSpPr>
        <p:spPr>
          <a:xfrm>
            <a:off x="0" y="1"/>
            <a:ext cx="12192000" cy="64221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18900000" algn="bl" rotWithShape="0">
              <a:schemeClr val="bg1"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dirty="0"/>
          </a:p>
        </p:txBody>
      </p:sp>
      <p:graphicFrame>
        <p:nvGraphicFramePr>
          <p:cNvPr id="19" name="Table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551376"/>
              </p:ext>
            </p:extLst>
          </p:nvPr>
        </p:nvGraphicFramePr>
        <p:xfrm>
          <a:off x="981598" y="1973467"/>
          <a:ext cx="10515600" cy="3498495"/>
        </p:xfrm>
        <a:graphic>
          <a:graphicData uri="http://schemas.openxmlformats.org/drawingml/2006/table">
            <a:tbl>
              <a:tblPr bandRow="1">
                <a:effectLst/>
                <a:tableStyleId>{2D5ABB26-0587-4C30-8999-92F81FD0307C}</a:tableStyleId>
              </a:tblPr>
              <a:tblGrid>
                <a:gridCol w="21031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0312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10312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10312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10312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945580">
                <a:tc>
                  <a:txBody>
                    <a:bodyPr/>
                    <a:lstStyle/>
                    <a:p>
                      <a:pPr algn="l"/>
                      <a:r>
                        <a:rPr lang="en-US" sz="1700" b="1" i="0" dirty="0">
                          <a:solidFill>
                            <a:srgbClr val="1A2A36"/>
                          </a:solidFill>
                          <a:latin typeface="Calibri" panose="020F0502020204030204" pitchFamily="34" charset="0"/>
                          <a:ea typeface="Helvetica Light" charset="0"/>
                          <a:cs typeface="Calibri" panose="020F0502020204030204" pitchFamily="34" charset="0"/>
                        </a:rPr>
                        <a:t>   </a:t>
                      </a:r>
                      <a:br>
                        <a:rPr lang="en-US" sz="1700" b="1" i="0" dirty="0">
                          <a:solidFill>
                            <a:srgbClr val="1A2A36"/>
                          </a:solidFill>
                          <a:latin typeface="Calibri" panose="020F0502020204030204" pitchFamily="34" charset="0"/>
                          <a:ea typeface="Helvetica Light" charset="0"/>
                          <a:cs typeface="Calibri" panose="020F0502020204030204" pitchFamily="34" charset="0"/>
                        </a:rPr>
                      </a:br>
                      <a:r>
                        <a:rPr lang="en-US" sz="1700" b="1" i="0" dirty="0">
                          <a:solidFill>
                            <a:srgbClr val="1A2A36"/>
                          </a:solidFill>
                          <a:latin typeface="Calibri" panose="020F0502020204030204" pitchFamily="34" charset="0"/>
                          <a:ea typeface="Helvetica Light" charset="0"/>
                          <a:cs typeface="Calibri" panose="020F0502020204030204" pitchFamily="34" charset="0"/>
                        </a:rPr>
                        <a:t>    </a:t>
                      </a:r>
                      <a:r>
                        <a:rPr lang="en-US" sz="1700" b="1" i="0" baseline="0" dirty="0">
                          <a:solidFill>
                            <a:srgbClr val="1A2A36"/>
                          </a:solidFill>
                          <a:latin typeface="Calibri" panose="020F0502020204030204" pitchFamily="34" charset="0"/>
                          <a:ea typeface="Helvetica Light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700" b="1" i="0" dirty="0">
                          <a:solidFill>
                            <a:srgbClr val="1A2A36"/>
                          </a:solidFill>
                          <a:latin typeface="Calibri" panose="020F0502020204030204" pitchFamily="34" charset="0"/>
                          <a:ea typeface="Helvetica Light" charset="0"/>
                          <a:cs typeface="Calibri" panose="020F0502020204030204" pitchFamily="34" charset="0"/>
                        </a:rPr>
                        <a:t>COMPETITORS</a:t>
                      </a:r>
                    </a:p>
                  </a:txBody>
                  <a:tcPr marL="118301" marR="118301" marT="59149" marB="59149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</a:pPr>
                      <a:endParaRPr lang="en-US" sz="1700" b="1" i="0" u="none" strike="noStrike" kern="1200" dirty="0">
                        <a:solidFill>
                          <a:srgbClr val="1A2A36"/>
                        </a:solidFill>
                        <a:effectLst/>
                        <a:latin typeface="Calibri" panose="020F0502020204030204" pitchFamily="34" charset="0"/>
                        <a:ea typeface="Helvetica Light" charset="0"/>
                        <a:cs typeface="Calibri" panose="020F0502020204030204" pitchFamily="34" charset="0"/>
                      </a:endParaRPr>
                    </a:p>
                    <a:p>
                      <a:pPr algn="l">
                        <a:lnSpc>
                          <a:spcPct val="100000"/>
                        </a:lnSpc>
                      </a:pPr>
                      <a:r>
                        <a:rPr lang="en-US" sz="1700" b="1" i="0" u="none" strike="noStrike" kern="1200" dirty="0">
                          <a:solidFill>
                            <a:srgbClr val="1A2A36"/>
                          </a:solidFill>
                          <a:effectLst/>
                          <a:latin typeface="Calibri" panose="020F0502020204030204" pitchFamily="34" charset="0"/>
                          <a:ea typeface="Helvetica Light" charset="0"/>
                          <a:cs typeface="Calibri" panose="020F0502020204030204" pitchFamily="34" charset="0"/>
                        </a:rPr>
                        <a:t>  Feature</a:t>
                      </a:r>
                      <a:r>
                        <a:rPr lang="en-US" sz="1700" b="1" i="0" u="none" strike="noStrike" kern="1200" baseline="0" dirty="0">
                          <a:solidFill>
                            <a:srgbClr val="1A2A36"/>
                          </a:solidFill>
                          <a:effectLst/>
                          <a:latin typeface="Calibri" panose="020F0502020204030204" pitchFamily="34" charset="0"/>
                          <a:ea typeface="Helvetica Light" charset="0"/>
                          <a:cs typeface="Calibri" panose="020F0502020204030204" pitchFamily="34" charset="0"/>
                        </a:rPr>
                        <a:t> 1</a:t>
                      </a:r>
                      <a:endParaRPr lang="en-US" sz="1700" b="1" i="0" dirty="0">
                        <a:solidFill>
                          <a:srgbClr val="1A2A36"/>
                        </a:solidFill>
                        <a:latin typeface="Calibri" panose="020F0502020204030204" pitchFamily="34" charset="0"/>
                        <a:ea typeface="Helvetica Light" charset="0"/>
                        <a:cs typeface="Calibri" panose="020F0502020204030204" pitchFamily="34" charset="0"/>
                      </a:endParaRPr>
                    </a:p>
                  </a:txBody>
                  <a:tcPr marL="118301" marR="118301" marT="59149" marB="59149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br>
                        <a:rPr lang="en-US" sz="1700" b="1" i="0" u="none" strike="noStrike" kern="1200" dirty="0">
                          <a:solidFill>
                            <a:srgbClr val="1A2A36"/>
                          </a:solidFill>
                          <a:effectLst/>
                          <a:latin typeface="Calibri" panose="020F0502020204030204" pitchFamily="34" charset="0"/>
                          <a:ea typeface="Helvetica Light" charset="0"/>
                          <a:cs typeface="Calibri" panose="020F0502020204030204" pitchFamily="34" charset="0"/>
                        </a:rPr>
                      </a:br>
                      <a:r>
                        <a:rPr lang="en-US" sz="1700" b="1" i="0" u="none" strike="noStrike" kern="1200" dirty="0">
                          <a:solidFill>
                            <a:srgbClr val="1A2A36"/>
                          </a:solidFill>
                          <a:effectLst/>
                          <a:latin typeface="Calibri" panose="020F0502020204030204" pitchFamily="34" charset="0"/>
                          <a:ea typeface="Helvetica Light" charset="0"/>
                          <a:cs typeface="Calibri" panose="020F0502020204030204" pitchFamily="34" charset="0"/>
                        </a:rPr>
                        <a:t>  Feature 2</a:t>
                      </a:r>
                      <a:endParaRPr lang="en-US" sz="1700" b="1" i="0" dirty="0">
                        <a:solidFill>
                          <a:srgbClr val="1A2A36"/>
                        </a:solidFill>
                        <a:latin typeface="Calibri" panose="020F0502020204030204" pitchFamily="34" charset="0"/>
                        <a:ea typeface="Helvetica Light" charset="0"/>
                        <a:cs typeface="Calibri" panose="020F0502020204030204" pitchFamily="34" charset="0"/>
                      </a:endParaRPr>
                    </a:p>
                  </a:txBody>
                  <a:tcPr marL="118301" marR="118301" marT="59149" marB="59149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br>
                        <a:rPr lang="en-US" sz="1700" b="1" i="0" u="none" strike="noStrike" kern="1200" dirty="0">
                          <a:solidFill>
                            <a:srgbClr val="1A2A36"/>
                          </a:solidFill>
                          <a:effectLst/>
                          <a:latin typeface="Calibri" panose="020F0502020204030204" pitchFamily="34" charset="0"/>
                          <a:ea typeface="Helvetica Light" charset="0"/>
                          <a:cs typeface="Calibri" panose="020F0502020204030204" pitchFamily="34" charset="0"/>
                        </a:rPr>
                      </a:br>
                      <a:r>
                        <a:rPr lang="en-US" sz="1700" b="1" i="0" u="none" strike="noStrike" kern="1200" dirty="0">
                          <a:solidFill>
                            <a:srgbClr val="1A2A36"/>
                          </a:solidFill>
                          <a:effectLst/>
                          <a:latin typeface="Calibri" panose="020F0502020204030204" pitchFamily="34" charset="0"/>
                          <a:ea typeface="Helvetica Light" charset="0"/>
                          <a:cs typeface="Calibri" panose="020F0502020204030204" pitchFamily="34" charset="0"/>
                        </a:rPr>
                        <a:t>  Feature 3</a:t>
                      </a:r>
                      <a:endParaRPr lang="en-US" sz="1700" b="1" i="0" dirty="0">
                        <a:solidFill>
                          <a:srgbClr val="1A2A36"/>
                        </a:solidFill>
                        <a:latin typeface="Calibri" panose="020F0502020204030204" pitchFamily="34" charset="0"/>
                        <a:ea typeface="Helvetica Light" charset="0"/>
                        <a:cs typeface="Calibri" panose="020F0502020204030204" pitchFamily="34" charset="0"/>
                      </a:endParaRPr>
                    </a:p>
                  </a:txBody>
                  <a:tcPr marL="118301" marR="118301" marT="59149" marB="59149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700" b="1" i="0" u="none" strike="noStrike" kern="1200" dirty="0">
                        <a:solidFill>
                          <a:srgbClr val="1A2A36"/>
                        </a:solidFill>
                        <a:effectLst/>
                        <a:latin typeface="Calibri" panose="020F0502020204030204" pitchFamily="34" charset="0"/>
                        <a:ea typeface="Helvetica Light" charset="0"/>
                        <a:cs typeface="Calibri" panose="020F0502020204030204" pitchFamily="34" charset="0"/>
                      </a:endParaRPr>
                    </a:p>
                    <a:p>
                      <a:pPr algn="l"/>
                      <a:r>
                        <a:rPr lang="en-US" sz="1700" b="1" i="0" u="none" strike="noStrike" kern="1200" dirty="0">
                          <a:solidFill>
                            <a:srgbClr val="1A2A36"/>
                          </a:solidFill>
                          <a:effectLst/>
                          <a:latin typeface="Calibri" panose="020F0502020204030204" pitchFamily="34" charset="0"/>
                          <a:ea typeface="Helvetica Light" charset="0"/>
                          <a:cs typeface="Calibri" panose="020F0502020204030204" pitchFamily="34" charset="0"/>
                        </a:rPr>
                        <a:t>  Feature 4</a:t>
                      </a:r>
                      <a:endParaRPr lang="en-US" sz="1700" b="1" i="0" dirty="0">
                        <a:solidFill>
                          <a:srgbClr val="1A2A36"/>
                        </a:solidFill>
                        <a:latin typeface="Calibri" panose="020F0502020204030204" pitchFamily="34" charset="0"/>
                        <a:ea typeface="Helvetica Light" charset="0"/>
                        <a:cs typeface="Calibri" panose="020F0502020204030204" pitchFamily="34" charset="0"/>
                      </a:endParaRPr>
                    </a:p>
                  </a:txBody>
                  <a:tcPr marL="118301" marR="118301" marT="59149" marB="59149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93313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br>
                        <a:rPr lang="en-US" sz="1400" b="1" i="0" dirty="0">
                          <a:solidFill>
                            <a:srgbClr val="1A2A36"/>
                          </a:solidFill>
                          <a:latin typeface="Calibri" panose="020F0502020204030204" pitchFamily="34" charset="0"/>
                          <a:ea typeface="Helvetica" charset="0"/>
                          <a:cs typeface="Calibri" panose="020F0502020204030204" pitchFamily="34" charset="0"/>
                        </a:rPr>
                      </a:br>
                      <a:endParaRPr lang="en-US" sz="1400" b="1" i="0" dirty="0">
                        <a:solidFill>
                          <a:srgbClr val="1A2A36"/>
                        </a:solidFill>
                        <a:latin typeface="Calibri" panose="020F0502020204030204" pitchFamily="34" charset="0"/>
                        <a:ea typeface="Helvetica" charset="0"/>
                        <a:cs typeface="Calibri" panose="020F0502020204030204" pitchFamily="34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i="0" dirty="0">
                          <a:solidFill>
                            <a:srgbClr val="1A2A36"/>
                          </a:solidFill>
                          <a:latin typeface="Calibri" panose="020F0502020204030204" pitchFamily="34" charset="0"/>
                          <a:ea typeface="Helvetica" charset="0"/>
                          <a:cs typeface="Calibri" panose="020F0502020204030204" pitchFamily="34" charset="0"/>
                        </a:rPr>
                        <a:t>LOGO</a:t>
                      </a:r>
                      <a:r>
                        <a:rPr lang="en-US" sz="1400" b="1" i="0" baseline="0" dirty="0">
                          <a:solidFill>
                            <a:srgbClr val="1A2A36"/>
                          </a:solidFill>
                          <a:latin typeface="Calibri" panose="020F0502020204030204" pitchFamily="34" charset="0"/>
                          <a:ea typeface="Helvetica" charset="0"/>
                          <a:cs typeface="Calibri" panose="020F0502020204030204" pitchFamily="34" charset="0"/>
                        </a:rPr>
                        <a:t> 1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b="1" i="0" dirty="0">
                        <a:solidFill>
                          <a:srgbClr val="1A2A36"/>
                        </a:solidFill>
                        <a:latin typeface="Calibri" panose="020F0502020204030204" pitchFamily="34" charset="0"/>
                        <a:ea typeface="Helvetica" charset="0"/>
                        <a:cs typeface="Calibri" panose="020F0502020204030204" pitchFamily="34" charset="0"/>
                      </a:endParaRPr>
                    </a:p>
                  </a:txBody>
                  <a:tcPr marL="118301" marR="118301" marT="59149" marB="59149"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b="0" i="0" u="none" strike="noStrike" kern="1200" dirty="0">
                        <a:solidFill>
                          <a:schemeClr val="bg2">
                            <a:lumMod val="50000"/>
                          </a:schemeClr>
                        </a:solidFill>
                        <a:effectLst/>
                        <a:latin typeface="Calibri Light" panose="020F0302020204030204" pitchFamily="34" charset="0"/>
                        <a:ea typeface="Helvetica" charset="0"/>
                        <a:cs typeface="Calibri Light" panose="020F0302020204030204" pitchFamily="34" charset="0"/>
                      </a:endParaRPr>
                    </a:p>
                    <a:p>
                      <a:pPr algn="ctr"/>
                      <a:r>
                        <a:rPr lang="en-US" sz="1800" b="0" i="0" u="none" strike="noStrike" kern="1200" dirty="0"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Calibri Light" panose="020F0302020204030204" pitchFamily="34" charset="0"/>
                          <a:ea typeface="Helvetica" charset="0"/>
                          <a:cs typeface="Calibri Light" panose="020F0302020204030204" pitchFamily="34" charset="0"/>
                        </a:rPr>
                        <a:t>❌</a:t>
                      </a:r>
                      <a:endParaRPr lang="en-US" sz="1200" b="0" i="0" u="none" strike="noStrike" kern="1200" dirty="0">
                        <a:solidFill>
                          <a:schemeClr val="bg2">
                            <a:lumMod val="50000"/>
                          </a:schemeClr>
                        </a:solidFill>
                        <a:effectLst/>
                        <a:latin typeface="Calibri Light" panose="020F0302020204030204" pitchFamily="34" charset="0"/>
                        <a:ea typeface="Helvetica" charset="0"/>
                        <a:cs typeface="Calibri Light" panose="020F0302020204030204" pitchFamily="34" charset="0"/>
                      </a:endParaRPr>
                    </a:p>
                    <a:p>
                      <a:pPr algn="ctr"/>
                      <a:r>
                        <a:rPr lang="en-US" sz="1200" b="0" i="0" u="none" strike="noStrike" kern="1200" dirty="0"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Calibri Light" panose="020F0302020204030204" pitchFamily="34" charset="0"/>
                          <a:ea typeface="Helvetica" charset="0"/>
                          <a:cs typeface="Calibri Light" panose="020F0302020204030204" pitchFamily="34" charset="0"/>
                        </a:rPr>
                        <a:t>Short description</a:t>
                      </a:r>
                      <a:endParaRPr lang="en-US" sz="1200" b="0" i="0" dirty="0">
                        <a:solidFill>
                          <a:schemeClr val="bg2">
                            <a:lumMod val="50000"/>
                          </a:schemeClr>
                        </a:solidFill>
                        <a:latin typeface="Calibri Light" panose="020F0302020204030204" pitchFamily="34" charset="0"/>
                        <a:ea typeface="Helvetica" charset="0"/>
                        <a:cs typeface="Calibri Light" panose="020F0302020204030204" pitchFamily="34" charset="0"/>
                      </a:endParaRPr>
                    </a:p>
                  </a:txBody>
                  <a:tcPr marL="118301" marR="118301" marT="59149" marB="59149"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800" b="0" i="0" u="none" strike="noStrike" kern="1200" dirty="0">
                        <a:solidFill>
                          <a:schemeClr val="bg2">
                            <a:lumMod val="50000"/>
                          </a:schemeClr>
                        </a:solidFill>
                        <a:effectLst/>
                        <a:latin typeface="Calibri Light" panose="020F0302020204030204" pitchFamily="34" charset="0"/>
                        <a:ea typeface="Helvetica" charset="0"/>
                        <a:cs typeface="Calibri Light" panose="020F0302020204030204" pitchFamily="34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i="0" u="none" strike="noStrike" kern="1200" dirty="0"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Calibri Light" panose="020F0302020204030204" pitchFamily="34" charset="0"/>
                          <a:ea typeface="Helvetica" charset="0"/>
                          <a:cs typeface="Calibri Light" panose="020F0302020204030204" pitchFamily="34" charset="0"/>
                        </a:rPr>
                        <a:t>✔️</a:t>
                      </a:r>
                      <a:endParaRPr lang="en-US" sz="1200" b="0" i="0" u="none" strike="noStrike" kern="1200" dirty="0">
                        <a:solidFill>
                          <a:schemeClr val="bg2">
                            <a:lumMod val="50000"/>
                          </a:schemeClr>
                        </a:solidFill>
                        <a:effectLst/>
                        <a:latin typeface="Calibri Light" panose="020F0302020204030204" pitchFamily="34" charset="0"/>
                        <a:ea typeface="Helvetica" charset="0"/>
                        <a:cs typeface="Calibri Light" panose="020F0302020204030204" pitchFamily="34" charset="0"/>
                      </a:endParaRPr>
                    </a:p>
                    <a:p>
                      <a:pPr algn="ctr"/>
                      <a:r>
                        <a:rPr lang="en-US" sz="1200" b="0" i="0" u="none" strike="noStrike" kern="1200" dirty="0"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Calibri Light" panose="020F0302020204030204" pitchFamily="34" charset="0"/>
                          <a:ea typeface="Helvetica" charset="0"/>
                          <a:cs typeface="Calibri Light" panose="020F0302020204030204" pitchFamily="34" charset="0"/>
                        </a:rPr>
                        <a:t>Short description</a:t>
                      </a:r>
                      <a:endParaRPr lang="en-US" sz="1200" b="0" i="0" dirty="0">
                        <a:solidFill>
                          <a:schemeClr val="bg2">
                            <a:lumMod val="50000"/>
                          </a:schemeClr>
                        </a:solidFill>
                        <a:latin typeface="Calibri Light" panose="020F0302020204030204" pitchFamily="34" charset="0"/>
                        <a:ea typeface="Helvetica" charset="0"/>
                        <a:cs typeface="Calibri Light" panose="020F0302020204030204" pitchFamily="34" charset="0"/>
                      </a:endParaRPr>
                    </a:p>
                  </a:txBody>
                  <a:tcPr marL="118301" marR="118301" marT="59149" marB="59149"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b="0" i="0" u="none" strike="noStrike" kern="1200" dirty="0">
                        <a:solidFill>
                          <a:schemeClr val="bg2">
                            <a:lumMod val="50000"/>
                          </a:schemeClr>
                        </a:solidFill>
                        <a:effectLst/>
                        <a:latin typeface="Calibri Light" panose="020F0302020204030204" pitchFamily="34" charset="0"/>
                        <a:ea typeface="Helvetica" charset="0"/>
                        <a:cs typeface="Calibri Light" panose="020F0302020204030204" pitchFamily="34" charset="0"/>
                      </a:endParaRPr>
                    </a:p>
                    <a:p>
                      <a:pPr algn="ctr"/>
                      <a:r>
                        <a:rPr lang="en-US" sz="1800" b="0" i="0" u="none" strike="noStrike" kern="1200" dirty="0"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Calibri Light" panose="020F0302020204030204" pitchFamily="34" charset="0"/>
                          <a:ea typeface="Helvetica" charset="0"/>
                          <a:cs typeface="Calibri Light" panose="020F0302020204030204" pitchFamily="34" charset="0"/>
                        </a:rPr>
                        <a:t>⬛️</a:t>
                      </a:r>
                      <a:endParaRPr lang="en-US" sz="1200" b="0" i="0" u="none" strike="noStrike" kern="1200" dirty="0">
                        <a:solidFill>
                          <a:schemeClr val="bg2">
                            <a:lumMod val="50000"/>
                          </a:schemeClr>
                        </a:solidFill>
                        <a:effectLst/>
                        <a:latin typeface="Calibri Light" panose="020F0302020204030204" pitchFamily="34" charset="0"/>
                        <a:ea typeface="Helvetica" charset="0"/>
                        <a:cs typeface="Calibri Light" panose="020F0302020204030204" pitchFamily="34" charset="0"/>
                      </a:endParaRPr>
                    </a:p>
                    <a:p>
                      <a:pPr algn="ctr"/>
                      <a:r>
                        <a:rPr lang="en-US" sz="1200" b="0" i="0" u="none" strike="noStrike" kern="1200" dirty="0"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Calibri Light" panose="020F0302020204030204" pitchFamily="34" charset="0"/>
                          <a:ea typeface="Helvetica" charset="0"/>
                          <a:cs typeface="Calibri Light" panose="020F0302020204030204" pitchFamily="34" charset="0"/>
                        </a:rPr>
                        <a:t>Short description</a:t>
                      </a:r>
                    </a:p>
                    <a:p>
                      <a:pPr algn="ctr"/>
                      <a:endParaRPr lang="en-US" sz="1200" b="0" i="0" dirty="0">
                        <a:solidFill>
                          <a:schemeClr val="bg2">
                            <a:lumMod val="50000"/>
                          </a:schemeClr>
                        </a:solidFill>
                        <a:latin typeface="Calibri Light" panose="020F0302020204030204" pitchFamily="34" charset="0"/>
                        <a:ea typeface="Helvetica" charset="0"/>
                        <a:cs typeface="Calibri Light" panose="020F0302020204030204" pitchFamily="34" charset="0"/>
                      </a:endParaRPr>
                    </a:p>
                  </a:txBody>
                  <a:tcPr marL="118301" marR="118301" marT="59149" marB="59149"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b="0" i="0" u="none" strike="noStrike" kern="1200" dirty="0">
                        <a:solidFill>
                          <a:schemeClr val="bg2">
                            <a:lumMod val="50000"/>
                          </a:schemeClr>
                        </a:solidFill>
                        <a:effectLst/>
                        <a:latin typeface="Calibri Light" panose="020F0302020204030204" pitchFamily="34" charset="0"/>
                        <a:ea typeface="Helvetica" charset="0"/>
                        <a:cs typeface="Calibri Light" panose="020F0302020204030204" pitchFamily="34" charset="0"/>
                      </a:endParaRPr>
                    </a:p>
                    <a:p>
                      <a:pPr algn="ctr"/>
                      <a:r>
                        <a:rPr lang="en-US" sz="1800" b="0" i="0" u="none" strike="noStrike" kern="1200" dirty="0"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Calibri Light" panose="020F0302020204030204" pitchFamily="34" charset="0"/>
                          <a:ea typeface="Helvetica" charset="0"/>
                          <a:cs typeface="Calibri Light" panose="020F0302020204030204" pitchFamily="34" charset="0"/>
                        </a:rPr>
                        <a:t>⬛️</a:t>
                      </a:r>
                      <a:endParaRPr lang="en-US" sz="1200" b="0" i="0" u="none" strike="noStrike" kern="1200" dirty="0">
                        <a:solidFill>
                          <a:schemeClr val="bg2">
                            <a:lumMod val="50000"/>
                          </a:schemeClr>
                        </a:solidFill>
                        <a:effectLst/>
                        <a:latin typeface="Calibri Light" panose="020F0302020204030204" pitchFamily="34" charset="0"/>
                        <a:ea typeface="Helvetica" charset="0"/>
                        <a:cs typeface="Calibri Light" panose="020F0302020204030204" pitchFamily="34" charset="0"/>
                      </a:endParaRPr>
                    </a:p>
                    <a:p>
                      <a:pPr algn="ctr"/>
                      <a:r>
                        <a:rPr lang="en-US" sz="1200" b="0" i="0" u="none" strike="noStrike" kern="1200" dirty="0"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Calibri Light" panose="020F0302020204030204" pitchFamily="34" charset="0"/>
                          <a:ea typeface="Helvetica" charset="0"/>
                          <a:cs typeface="Calibri Light" panose="020F0302020204030204" pitchFamily="34" charset="0"/>
                        </a:rPr>
                        <a:t>Short description</a:t>
                      </a:r>
                    </a:p>
                    <a:p>
                      <a:pPr algn="ctr"/>
                      <a:endParaRPr lang="en-US" sz="1200" b="0" i="0" dirty="0">
                        <a:solidFill>
                          <a:schemeClr val="bg2">
                            <a:lumMod val="50000"/>
                          </a:schemeClr>
                        </a:solidFill>
                        <a:latin typeface="Calibri Light" panose="020F0302020204030204" pitchFamily="34" charset="0"/>
                        <a:ea typeface="Helvetica" charset="0"/>
                        <a:cs typeface="Calibri Light" panose="020F0302020204030204" pitchFamily="34" charset="0"/>
                      </a:endParaRPr>
                    </a:p>
                  </a:txBody>
                  <a:tcPr marL="118301" marR="118301" marT="59149" marB="59149"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61839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br>
                        <a:rPr lang="en-US" sz="1400" b="1" i="0" baseline="0" dirty="0">
                          <a:solidFill>
                            <a:srgbClr val="1A2A36"/>
                          </a:solidFill>
                          <a:latin typeface="Calibri" panose="020F0502020204030204" pitchFamily="34" charset="0"/>
                          <a:ea typeface="Helvetica" charset="0"/>
                          <a:cs typeface="Calibri" panose="020F0502020204030204" pitchFamily="34" charset="0"/>
                        </a:rPr>
                      </a:br>
                      <a:r>
                        <a:rPr lang="en-US" sz="1400" b="1" i="0" baseline="0" dirty="0">
                          <a:solidFill>
                            <a:srgbClr val="1A2A36"/>
                          </a:solidFill>
                          <a:latin typeface="Calibri" panose="020F0502020204030204" pitchFamily="34" charset="0"/>
                          <a:ea typeface="Helvetica" charset="0"/>
                          <a:cs typeface="Calibri" panose="020F0502020204030204" pitchFamily="34" charset="0"/>
                        </a:rPr>
                        <a:t>LOGO 2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b="1" i="0" dirty="0">
                        <a:solidFill>
                          <a:srgbClr val="1A2A36"/>
                        </a:solidFill>
                        <a:latin typeface="Calibri" panose="020F0502020204030204" pitchFamily="34" charset="0"/>
                        <a:ea typeface="Helvetica" charset="0"/>
                        <a:cs typeface="Calibri" panose="020F0502020204030204" pitchFamily="34" charset="0"/>
                      </a:endParaRPr>
                    </a:p>
                  </a:txBody>
                  <a:tcPr marL="118301" marR="118301" marT="59149" marB="59149"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200" b="0" i="0" dirty="0">
                        <a:solidFill>
                          <a:schemeClr val="bg2">
                            <a:lumMod val="90000"/>
                          </a:schemeClr>
                        </a:solidFill>
                        <a:latin typeface="Calibri Light" panose="020F0302020204030204" pitchFamily="34" charset="0"/>
                        <a:ea typeface="Helvetica" charset="0"/>
                        <a:cs typeface="Calibri Light" panose="020F0302020204030204" pitchFamily="34" charset="0"/>
                      </a:endParaRPr>
                    </a:p>
                  </a:txBody>
                  <a:tcPr marL="118301" marR="118301" marT="59149" marB="59149"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200" b="0" i="0" dirty="0">
                        <a:solidFill>
                          <a:schemeClr val="bg2">
                            <a:lumMod val="90000"/>
                          </a:schemeClr>
                        </a:solidFill>
                        <a:latin typeface="Calibri Light" panose="020F0302020204030204" pitchFamily="34" charset="0"/>
                        <a:ea typeface="Helvetica" charset="0"/>
                        <a:cs typeface="Calibri Light" panose="020F0302020204030204" pitchFamily="34" charset="0"/>
                      </a:endParaRPr>
                    </a:p>
                  </a:txBody>
                  <a:tcPr marL="118301" marR="118301" marT="59149" marB="59149"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200" b="0" i="0" dirty="0">
                        <a:solidFill>
                          <a:schemeClr val="bg2">
                            <a:lumMod val="90000"/>
                          </a:schemeClr>
                        </a:solidFill>
                        <a:latin typeface="Calibri Light" panose="020F0302020204030204" pitchFamily="34" charset="0"/>
                        <a:ea typeface="Helvetica" charset="0"/>
                        <a:cs typeface="Calibri Light" panose="020F0302020204030204" pitchFamily="34" charset="0"/>
                      </a:endParaRPr>
                    </a:p>
                  </a:txBody>
                  <a:tcPr marL="118301" marR="118301" marT="59149" marB="59149"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200" b="0" i="0" dirty="0">
                        <a:solidFill>
                          <a:schemeClr val="bg2">
                            <a:lumMod val="90000"/>
                          </a:schemeClr>
                        </a:solidFill>
                        <a:latin typeface="Calibri Light" panose="020F0302020204030204" pitchFamily="34" charset="0"/>
                        <a:ea typeface="Helvetica" charset="0"/>
                        <a:cs typeface="Calibri Light" panose="020F0302020204030204" pitchFamily="34" charset="0"/>
                      </a:endParaRPr>
                    </a:p>
                  </a:txBody>
                  <a:tcPr marL="118301" marR="118301" marT="59149" marB="59149"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3060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i="0" baseline="0" dirty="0">
                          <a:solidFill>
                            <a:srgbClr val="1A2A36"/>
                          </a:solidFill>
                          <a:latin typeface="Calibri" panose="020F0502020204030204" pitchFamily="34" charset="0"/>
                          <a:ea typeface="Helvetica" charset="0"/>
                          <a:cs typeface="Calibri" panose="020F0502020204030204" pitchFamily="34" charset="0"/>
                        </a:rPr>
                        <a:t>            </a:t>
                      </a:r>
                      <a:br>
                        <a:rPr lang="en-US" sz="1400" b="1" i="0" baseline="0" dirty="0">
                          <a:solidFill>
                            <a:srgbClr val="1A2A36"/>
                          </a:solidFill>
                          <a:latin typeface="Calibri" panose="020F0502020204030204" pitchFamily="34" charset="0"/>
                          <a:ea typeface="Helvetica" charset="0"/>
                          <a:cs typeface="Calibri" panose="020F0502020204030204" pitchFamily="34" charset="0"/>
                        </a:rPr>
                      </a:br>
                      <a:r>
                        <a:rPr lang="en-US" sz="1400" b="1" i="0" baseline="0" dirty="0">
                          <a:solidFill>
                            <a:srgbClr val="1A2A36"/>
                          </a:solidFill>
                          <a:latin typeface="Calibri" panose="020F0502020204030204" pitchFamily="34" charset="0"/>
                          <a:ea typeface="Helvetica" charset="0"/>
                          <a:cs typeface="Calibri" panose="020F0502020204030204" pitchFamily="34" charset="0"/>
                        </a:rPr>
                        <a:t>LOGO 3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b="1" i="0" dirty="0">
                        <a:solidFill>
                          <a:srgbClr val="1A2A36"/>
                        </a:solidFill>
                        <a:latin typeface="Calibri" panose="020F0502020204030204" pitchFamily="34" charset="0"/>
                        <a:ea typeface="Helvetica" charset="0"/>
                        <a:cs typeface="Calibri" panose="020F0502020204030204" pitchFamily="34" charset="0"/>
                      </a:endParaRPr>
                    </a:p>
                  </a:txBody>
                  <a:tcPr marL="118301" marR="118301" marT="59149" marB="59149"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0" i="0" dirty="0">
                          <a:solidFill>
                            <a:schemeClr val="bg2">
                              <a:lumMod val="90000"/>
                            </a:schemeClr>
                          </a:solidFill>
                          <a:latin typeface="Calibri Light" panose="020F0302020204030204" pitchFamily="34" charset="0"/>
                          <a:ea typeface="Helvetica" charset="0"/>
                          <a:cs typeface="Calibri Light" panose="020F0302020204030204" pitchFamily="34" charset="0"/>
                        </a:rPr>
                        <a:t>      </a:t>
                      </a:r>
                    </a:p>
                  </a:txBody>
                  <a:tcPr marL="118301" marR="118301" marT="59149" marB="59149"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200" b="0" i="0" dirty="0">
                        <a:solidFill>
                          <a:schemeClr val="bg2">
                            <a:lumMod val="90000"/>
                          </a:schemeClr>
                        </a:solidFill>
                        <a:latin typeface="Calibri Light" panose="020F0302020204030204" pitchFamily="34" charset="0"/>
                        <a:ea typeface="Helvetica" charset="0"/>
                        <a:cs typeface="Calibri Light" panose="020F0302020204030204" pitchFamily="34" charset="0"/>
                      </a:endParaRPr>
                    </a:p>
                  </a:txBody>
                  <a:tcPr marL="118301" marR="118301" marT="59149" marB="59149"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1200" b="0" i="0" dirty="0">
                        <a:solidFill>
                          <a:schemeClr val="bg2">
                            <a:lumMod val="90000"/>
                          </a:schemeClr>
                        </a:solidFill>
                        <a:latin typeface="Calibri Light" panose="020F0302020204030204" pitchFamily="34" charset="0"/>
                        <a:ea typeface="Helvetica" charset="0"/>
                        <a:cs typeface="Calibri Light" panose="020F0302020204030204" pitchFamily="34" charset="0"/>
                      </a:endParaRPr>
                    </a:p>
                  </a:txBody>
                  <a:tcPr marL="118301" marR="118301" marT="59149" marB="59149"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200" b="0" i="0" dirty="0">
                        <a:solidFill>
                          <a:schemeClr val="bg2">
                            <a:lumMod val="90000"/>
                          </a:schemeClr>
                        </a:solidFill>
                        <a:latin typeface="Calibri Light" panose="020F0302020204030204" pitchFamily="34" charset="0"/>
                        <a:ea typeface="Helvetica" charset="0"/>
                        <a:cs typeface="Calibri Light" panose="020F0302020204030204" pitchFamily="34" charset="0"/>
                      </a:endParaRPr>
                    </a:p>
                  </a:txBody>
                  <a:tcPr marL="118301" marR="118301" marT="59149" marB="59149"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6292411" y="5878652"/>
            <a:ext cx="5377912" cy="76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300" dirty="0">
                <a:solidFill>
                  <a:schemeClr val="bg2">
                    <a:lumMod val="50000"/>
                  </a:schemeClr>
                </a:solidFill>
                <a:latin typeface="Helvetica Light" charset="0"/>
                <a:ea typeface="Helvetica Light" charset="0"/>
                <a:cs typeface="Helvetica Light" charset="0"/>
              </a:rPr>
              <a:t>❌</a:t>
            </a:r>
            <a:r>
              <a:rPr lang="en-US" sz="1300" dirty="0">
                <a:latin typeface="Helvetica Light" charset="0"/>
                <a:ea typeface="Helvetica Light" charset="0"/>
                <a:cs typeface="Helvetica Light" charset="0"/>
              </a:rPr>
              <a:t>  </a:t>
            </a:r>
            <a:r>
              <a:rPr lang="en-US" sz="1300" b="1" dirty="0">
                <a:latin typeface="Calibri" panose="020F0502020204030204" pitchFamily="34" charset="0"/>
                <a:ea typeface="Helvetica Light" charset="0"/>
                <a:cs typeface="Calibri" panose="020F0502020204030204" pitchFamily="34" charset="0"/>
              </a:rPr>
              <a:t>NO         ✔️YES       </a:t>
            </a:r>
            <a:r>
              <a:rPr lang="en-US" sz="130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ea typeface="Helvetica Light" charset="0"/>
                <a:cs typeface="Calibri" panose="020F0502020204030204" pitchFamily="34" charset="0"/>
              </a:rPr>
              <a:t>⬛️ </a:t>
            </a:r>
            <a:r>
              <a:rPr lang="en-US" sz="1300" b="1" dirty="0">
                <a:latin typeface="Calibri" panose="020F0502020204030204" pitchFamily="34" charset="0"/>
                <a:ea typeface="Helvetica Light" charset="0"/>
                <a:cs typeface="Calibri" panose="020F0502020204030204" pitchFamily="34" charset="0"/>
              </a:rPr>
              <a:t>PARTIALLY  </a:t>
            </a:r>
            <a:endParaRPr lang="en-US" sz="1300" b="1" dirty="0">
              <a:solidFill>
                <a:schemeClr val="bg2">
                  <a:lumMod val="50000"/>
                </a:schemeClr>
              </a:solidFill>
              <a:latin typeface="Calibri" panose="020F0502020204030204" pitchFamily="34" charset="0"/>
              <a:ea typeface="Helvetica Light" charset="0"/>
              <a:cs typeface="Calibri" panose="020F0502020204030204" pitchFamily="34" charset="0"/>
            </a:endParaRPr>
          </a:p>
        </p:txBody>
      </p:sp>
      <p:pic>
        <p:nvPicPr>
          <p:cNvPr id="31" name="Picture 30">
            <a:extLst>
              <a:ext uri="{FF2B5EF4-FFF2-40B4-BE49-F238E27FC236}">
                <a16:creationId xmlns:a16="http://schemas.microsoft.com/office/drawing/2014/main" id="{A92703B5-5294-2C4C-9A4B-1108C592C8F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6366" y="2207781"/>
            <a:ext cx="257330" cy="316389"/>
          </a:xfrm>
          <a:prstGeom prst="rect">
            <a:avLst/>
          </a:prstGeom>
        </p:spPr>
      </p:pic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5BC78FF8-D7F0-AA49-95BB-FAA14C7F5FBE}"/>
              </a:ext>
            </a:extLst>
          </p:cNvPr>
          <p:cNvCxnSpPr>
            <a:cxnSpLocks/>
          </p:cNvCxnSpPr>
          <p:nvPr/>
        </p:nvCxnSpPr>
        <p:spPr>
          <a:xfrm>
            <a:off x="3083794" y="2233738"/>
            <a:ext cx="0" cy="555097"/>
          </a:xfrm>
          <a:prstGeom prst="line">
            <a:avLst/>
          </a:prstGeom>
          <a:ln w="38100">
            <a:solidFill>
              <a:srgbClr val="1A2A3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E7C5488E-2645-1048-A688-7497A7217C97}"/>
              </a:ext>
            </a:extLst>
          </p:cNvPr>
          <p:cNvCxnSpPr>
            <a:cxnSpLocks/>
          </p:cNvCxnSpPr>
          <p:nvPr/>
        </p:nvCxnSpPr>
        <p:spPr>
          <a:xfrm>
            <a:off x="5197984" y="2233738"/>
            <a:ext cx="0" cy="555097"/>
          </a:xfrm>
          <a:prstGeom prst="line">
            <a:avLst/>
          </a:prstGeom>
          <a:ln w="38100">
            <a:solidFill>
              <a:srgbClr val="1A2A3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59603A5E-5903-5A41-ADBE-694D34BEB6FF}"/>
              </a:ext>
            </a:extLst>
          </p:cNvPr>
          <p:cNvCxnSpPr>
            <a:cxnSpLocks/>
          </p:cNvCxnSpPr>
          <p:nvPr/>
        </p:nvCxnSpPr>
        <p:spPr>
          <a:xfrm>
            <a:off x="7284692" y="2233738"/>
            <a:ext cx="0" cy="555097"/>
          </a:xfrm>
          <a:prstGeom prst="line">
            <a:avLst/>
          </a:prstGeom>
          <a:ln w="38100">
            <a:solidFill>
              <a:srgbClr val="1A2A3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3AB3030F-4E50-1042-ACB5-DC9CF2CA9062}"/>
              </a:ext>
            </a:extLst>
          </p:cNvPr>
          <p:cNvCxnSpPr>
            <a:cxnSpLocks/>
          </p:cNvCxnSpPr>
          <p:nvPr/>
        </p:nvCxnSpPr>
        <p:spPr>
          <a:xfrm>
            <a:off x="9394846" y="2233738"/>
            <a:ext cx="0" cy="555097"/>
          </a:xfrm>
          <a:prstGeom prst="line">
            <a:avLst/>
          </a:prstGeom>
          <a:ln w="38100">
            <a:solidFill>
              <a:srgbClr val="1A2A3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itle 1">
            <a:extLst>
              <a:ext uri="{FF2B5EF4-FFF2-40B4-BE49-F238E27FC236}">
                <a16:creationId xmlns:a16="http://schemas.microsoft.com/office/drawing/2014/main" id="{30362585-877F-7D4F-8505-EC7009E98F51}"/>
              </a:ext>
            </a:extLst>
          </p:cNvPr>
          <p:cNvSpPr txBox="1">
            <a:spLocks/>
          </p:cNvSpPr>
          <p:nvPr/>
        </p:nvSpPr>
        <p:spPr>
          <a:xfrm>
            <a:off x="897626" y="381454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700" b="1" dirty="0">
                <a:latin typeface="Calibri" panose="020F0502020204030204" pitchFamily="34" charset="0"/>
                <a:ea typeface="Lato" charset="0"/>
                <a:cs typeface="Calibri" panose="020F0502020204030204" pitchFamily="34" charset="0"/>
              </a:rPr>
              <a:t>Feature Overview</a:t>
            </a:r>
          </a:p>
        </p:txBody>
      </p: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5D1E8999-0802-3544-B975-97A51A052227}"/>
              </a:ext>
            </a:extLst>
          </p:cNvPr>
          <p:cNvCxnSpPr/>
          <p:nvPr/>
        </p:nvCxnSpPr>
        <p:spPr>
          <a:xfrm>
            <a:off x="984466" y="1518154"/>
            <a:ext cx="973394" cy="0"/>
          </a:xfrm>
          <a:prstGeom prst="line">
            <a:avLst/>
          </a:prstGeom>
          <a:ln w="38100">
            <a:solidFill>
              <a:srgbClr val="1A2A3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Oval 42">
            <a:extLst>
              <a:ext uri="{FF2B5EF4-FFF2-40B4-BE49-F238E27FC236}">
                <a16:creationId xmlns:a16="http://schemas.microsoft.com/office/drawing/2014/main" id="{54246DDB-B123-7240-9FDB-A77C0B367FED}"/>
              </a:ext>
            </a:extLst>
          </p:cNvPr>
          <p:cNvSpPr/>
          <p:nvPr/>
        </p:nvSpPr>
        <p:spPr>
          <a:xfrm>
            <a:off x="989686" y="3370032"/>
            <a:ext cx="298473" cy="298473"/>
          </a:xfrm>
          <a:prstGeom prst="ellipse">
            <a:avLst/>
          </a:prstGeom>
          <a:solidFill>
            <a:srgbClr val="DFD2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0000"/>
              </a:solidFill>
            </a:endParaRPr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66E17E69-1FE5-B348-8921-5525EFA41B49}"/>
              </a:ext>
            </a:extLst>
          </p:cNvPr>
          <p:cNvSpPr/>
          <p:nvPr/>
        </p:nvSpPr>
        <p:spPr>
          <a:xfrm>
            <a:off x="992289" y="4187615"/>
            <a:ext cx="298473" cy="298473"/>
          </a:xfrm>
          <a:prstGeom prst="ellipse">
            <a:avLst/>
          </a:prstGeom>
          <a:solidFill>
            <a:srgbClr val="B880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0000"/>
              </a:solidFill>
            </a:endParaRPr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9441C2A0-28AE-2348-9255-5469DB626B69}"/>
              </a:ext>
            </a:extLst>
          </p:cNvPr>
          <p:cNvSpPr/>
          <p:nvPr/>
        </p:nvSpPr>
        <p:spPr>
          <a:xfrm>
            <a:off x="984466" y="4936300"/>
            <a:ext cx="298473" cy="298473"/>
          </a:xfrm>
          <a:prstGeom prst="ellipse">
            <a:avLst/>
          </a:prstGeom>
          <a:solidFill>
            <a:srgbClr val="6C31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0000"/>
              </a:solidFill>
            </a:endParaRPr>
          </a:p>
        </p:txBody>
      </p:sp>
      <p:pic>
        <p:nvPicPr>
          <p:cNvPr id="2" name="Picture 1" descr="A white text on a black background&#10;&#10;Description automatically generated">
            <a:extLst>
              <a:ext uri="{FF2B5EF4-FFF2-40B4-BE49-F238E27FC236}">
                <a16:creationId xmlns:a16="http://schemas.microsoft.com/office/drawing/2014/main" id="{0E63C2F0-ECEB-57B7-DB6D-25D1199063A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4246" y="6526760"/>
            <a:ext cx="945614" cy="2307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56198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Rectangle 55">
            <a:extLst>
              <a:ext uri="{FF2B5EF4-FFF2-40B4-BE49-F238E27FC236}">
                <a16:creationId xmlns:a16="http://schemas.microsoft.com/office/drawing/2014/main" id="{885B39AC-C28E-6541-B806-1CA62F49B51E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48158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7459AAC8-A43F-E64F-AF6B-A23DFD434736}"/>
              </a:ext>
            </a:extLst>
          </p:cNvPr>
          <p:cNvSpPr txBox="1"/>
          <p:nvPr/>
        </p:nvSpPr>
        <p:spPr>
          <a:xfrm>
            <a:off x="1288159" y="6519053"/>
            <a:ext cx="535694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solidFill>
                  <a:schemeClr val="bg1"/>
                </a:solidFill>
                <a:latin typeface="+mj-lt"/>
              </a:rPr>
              <a:t>| </a:t>
            </a:r>
            <a:r>
              <a:rPr lang="en-US" sz="900" dirty="0">
                <a:solidFill>
                  <a:schemeClr val="tx2">
                    <a:lumMod val="20000"/>
                    <a:lumOff val="80000"/>
                  </a:schemeClr>
                </a:solidFill>
                <a:latin typeface="+mj-lt"/>
              </a:rPr>
              <a:t>Competitive Intelligence Automation</a:t>
            </a:r>
          </a:p>
        </p:txBody>
      </p:sp>
      <p:grpSp>
        <p:nvGrpSpPr>
          <p:cNvPr id="59" name="Group 58">
            <a:extLst>
              <a:ext uri="{FF2B5EF4-FFF2-40B4-BE49-F238E27FC236}">
                <a16:creationId xmlns:a16="http://schemas.microsoft.com/office/drawing/2014/main" id="{215D1846-5921-C94A-A0E9-DEDA20B11E90}"/>
              </a:ext>
            </a:extLst>
          </p:cNvPr>
          <p:cNvGrpSpPr/>
          <p:nvPr/>
        </p:nvGrpSpPr>
        <p:grpSpPr>
          <a:xfrm>
            <a:off x="10387693" y="3116679"/>
            <a:ext cx="1239157" cy="3741321"/>
            <a:chOff x="8003865" y="4339710"/>
            <a:chExt cx="838199" cy="2783803"/>
          </a:xfrm>
          <a:solidFill>
            <a:srgbClr val="FF9400"/>
          </a:solidFill>
        </p:grpSpPr>
        <p:sp>
          <p:nvSpPr>
            <p:cNvPr id="60" name="Oval 59">
              <a:extLst>
                <a:ext uri="{FF2B5EF4-FFF2-40B4-BE49-F238E27FC236}">
                  <a16:creationId xmlns:a16="http://schemas.microsoft.com/office/drawing/2014/main" id="{A8D57AB8-389F-F345-BDFA-444E899286F7}"/>
                </a:ext>
              </a:extLst>
            </p:cNvPr>
            <p:cNvSpPr/>
            <p:nvPr/>
          </p:nvSpPr>
          <p:spPr>
            <a:xfrm>
              <a:off x="8003865" y="4339710"/>
              <a:ext cx="838199" cy="838199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Rectangle 60">
              <a:extLst>
                <a:ext uri="{FF2B5EF4-FFF2-40B4-BE49-F238E27FC236}">
                  <a16:creationId xmlns:a16="http://schemas.microsoft.com/office/drawing/2014/main" id="{2748BEB3-B02D-DA42-B97B-7E460C9149B6}"/>
                </a:ext>
              </a:extLst>
            </p:cNvPr>
            <p:cNvSpPr/>
            <p:nvPr/>
          </p:nvSpPr>
          <p:spPr>
            <a:xfrm>
              <a:off x="8003865" y="4758813"/>
              <a:ext cx="838199" cy="23647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2" name="Round Same Side Corner Rectangle 61">
            <a:extLst>
              <a:ext uri="{FF2B5EF4-FFF2-40B4-BE49-F238E27FC236}">
                <a16:creationId xmlns:a16="http://schemas.microsoft.com/office/drawing/2014/main" id="{470885FE-E32C-2F44-8B02-0760CF902CD0}"/>
              </a:ext>
            </a:extLst>
          </p:cNvPr>
          <p:cNvSpPr/>
          <p:nvPr/>
        </p:nvSpPr>
        <p:spPr>
          <a:xfrm>
            <a:off x="9143509" y="4442242"/>
            <a:ext cx="1244184" cy="2415758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FFE5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/>
          <p:cNvSpPr/>
          <p:nvPr/>
        </p:nvSpPr>
        <p:spPr>
          <a:xfrm>
            <a:off x="0" y="1"/>
            <a:ext cx="12192000" cy="64221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18900000" algn="bl" rotWithShape="0">
              <a:schemeClr val="bg1"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dirty="0"/>
          </a:p>
        </p:txBody>
      </p:sp>
      <p:sp>
        <p:nvSpPr>
          <p:cNvPr id="10" name="Content Placeholder 3"/>
          <p:cNvSpPr>
            <a:spLocks noGrp="1"/>
          </p:cNvSpPr>
          <p:nvPr>
            <p:ph sz="half" idx="4294967295"/>
          </p:nvPr>
        </p:nvSpPr>
        <p:spPr>
          <a:xfrm>
            <a:off x="1325654" y="3041203"/>
            <a:ext cx="2787426" cy="3093029"/>
          </a:xfrm>
          <a:prstGeom prst="rect">
            <a:avLst/>
          </a:prstGeom>
          <a:noFill/>
          <a:ln>
            <a:solidFill>
              <a:schemeClr val="bg1">
                <a:lumMod val="95000"/>
              </a:schemeClr>
            </a:solidFill>
          </a:ln>
          <a:effectLst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dirty="0">
              <a:solidFill>
                <a:srgbClr val="1A2A36"/>
              </a:solidFill>
            </a:endParaRPr>
          </a:p>
        </p:txBody>
      </p:sp>
      <p:sp>
        <p:nvSpPr>
          <p:cNvPr id="16" name="Content Placeholder 3"/>
          <p:cNvSpPr>
            <a:spLocks noGrp="1"/>
          </p:cNvSpPr>
          <p:nvPr>
            <p:ph sz="half" idx="4294967295"/>
          </p:nvPr>
        </p:nvSpPr>
        <p:spPr>
          <a:xfrm>
            <a:off x="1397706" y="2133116"/>
            <a:ext cx="3182017" cy="467619"/>
          </a:xfrm>
          <a:prstGeom prst="rect">
            <a:avLst/>
          </a:prstGeom>
          <a:noFill/>
        </p:spPr>
        <p:txBody>
          <a:bodyPr>
            <a:norm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600" b="1" dirty="0">
                <a:solidFill>
                  <a:srgbClr val="1A2A36"/>
                </a:solidFill>
                <a:latin typeface="Calibri" panose="020F0502020204030204" pitchFamily="34" charset="0"/>
                <a:ea typeface="Helvetica Light" charset="0"/>
                <a:cs typeface="Calibri" panose="020F0502020204030204" pitchFamily="34" charset="0"/>
              </a:rPr>
              <a:t>LOGO 1</a:t>
            </a:r>
          </a:p>
        </p:txBody>
      </p:sp>
      <p:sp>
        <p:nvSpPr>
          <p:cNvPr id="20" name="Content Placeholder 3"/>
          <p:cNvSpPr>
            <a:spLocks noGrp="1"/>
          </p:cNvSpPr>
          <p:nvPr>
            <p:ph sz="half" idx="4294967295"/>
          </p:nvPr>
        </p:nvSpPr>
        <p:spPr>
          <a:xfrm>
            <a:off x="4855680" y="3041202"/>
            <a:ext cx="2787426" cy="3093029"/>
          </a:xfrm>
          <a:prstGeom prst="rect">
            <a:avLst/>
          </a:prstGeom>
          <a:noFill/>
          <a:ln>
            <a:solidFill>
              <a:schemeClr val="bg1">
                <a:lumMod val="95000"/>
              </a:schemeClr>
            </a:solidFill>
          </a:ln>
          <a:effectLst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dirty="0">
              <a:solidFill>
                <a:srgbClr val="1A2A36"/>
              </a:solidFill>
            </a:endParaRPr>
          </a:p>
        </p:txBody>
      </p:sp>
      <p:sp>
        <p:nvSpPr>
          <p:cNvPr id="21" name="Content Placeholder 3"/>
          <p:cNvSpPr>
            <a:spLocks noGrp="1"/>
          </p:cNvSpPr>
          <p:nvPr>
            <p:ph sz="half" idx="4294967295"/>
          </p:nvPr>
        </p:nvSpPr>
        <p:spPr>
          <a:xfrm>
            <a:off x="8368829" y="3050399"/>
            <a:ext cx="2787426" cy="3093029"/>
          </a:xfrm>
          <a:prstGeom prst="rect">
            <a:avLst/>
          </a:prstGeom>
          <a:noFill/>
          <a:ln>
            <a:solidFill>
              <a:schemeClr val="bg1">
                <a:lumMod val="95000"/>
              </a:schemeClr>
            </a:solidFill>
          </a:ln>
          <a:effectLst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dirty="0">
              <a:solidFill>
                <a:srgbClr val="1A2A36"/>
              </a:solidFill>
            </a:endParaRPr>
          </a:p>
        </p:txBody>
      </p:sp>
      <p:sp>
        <p:nvSpPr>
          <p:cNvPr id="22" name="Content Placeholder 3"/>
          <p:cNvSpPr>
            <a:spLocks noGrp="1"/>
          </p:cNvSpPr>
          <p:nvPr>
            <p:ph sz="half" idx="4294967295"/>
          </p:nvPr>
        </p:nvSpPr>
        <p:spPr>
          <a:xfrm>
            <a:off x="4927095" y="2133116"/>
            <a:ext cx="3182018" cy="467619"/>
          </a:xfrm>
          <a:prstGeom prst="rect">
            <a:avLst/>
          </a:prstGeom>
          <a:noFill/>
        </p:spPr>
        <p:txBody>
          <a:bodyPr>
            <a:norm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600" b="1" dirty="0">
                <a:solidFill>
                  <a:srgbClr val="1A2A36"/>
                </a:solidFill>
                <a:latin typeface="Calibri" panose="020F0502020204030204" pitchFamily="34" charset="0"/>
                <a:ea typeface="Helvetica Light" charset="0"/>
                <a:cs typeface="Calibri" panose="020F0502020204030204" pitchFamily="34" charset="0"/>
              </a:rPr>
              <a:t>LOGO 2</a:t>
            </a:r>
          </a:p>
        </p:txBody>
      </p:sp>
      <p:sp>
        <p:nvSpPr>
          <p:cNvPr id="23" name="Content Placeholder 3"/>
          <p:cNvSpPr>
            <a:spLocks noGrp="1"/>
          </p:cNvSpPr>
          <p:nvPr>
            <p:ph sz="half" idx="4294967295"/>
          </p:nvPr>
        </p:nvSpPr>
        <p:spPr>
          <a:xfrm>
            <a:off x="8444832" y="2133116"/>
            <a:ext cx="3182018" cy="467619"/>
          </a:xfrm>
          <a:prstGeom prst="rect">
            <a:avLst/>
          </a:prstGeom>
          <a:noFill/>
        </p:spPr>
        <p:txBody>
          <a:bodyPr>
            <a:norm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600" b="1" dirty="0">
                <a:solidFill>
                  <a:srgbClr val="1A2A36"/>
                </a:solidFill>
                <a:latin typeface="Calibri" panose="020F0502020204030204" pitchFamily="34" charset="0"/>
                <a:ea typeface="Helvetica Light" charset="0"/>
                <a:cs typeface="Calibri" panose="020F0502020204030204" pitchFamily="34" charset="0"/>
              </a:rPr>
              <a:t>LOGO 3</a:t>
            </a:r>
          </a:p>
        </p:txBody>
      </p:sp>
      <p:sp>
        <p:nvSpPr>
          <p:cNvPr id="30" name="Title 1">
            <a:extLst>
              <a:ext uri="{FF2B5EF4-FFF2-40B4-BE49-F238E27FC236}">
                <a16:creationId xmlns:a16="http://schemas.microsoft.com/office/drawing/2014/main" id="{F845DB23-C35D-3C4F-9764-F7AD1A793D05}"/>
              </a:ext>
            </a:extLst>
          </p:cNvPr>
          <p:cNvSpPr txBox="1">
            <a:spLocks/>
          </p:cNvSpPr>
          <p:nvPr/>
        </p:nvSpPr>
        <p:spPr>
          <a:xfrm>
            <a:off x="897626" y="381454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700" b="1" dirty="0">
                <a:latin typeface="Calibri" panose="020F0502020204030204" pitchFamily="34" charset="0"/>
                <a:ea typeface="Lato" charset="0"/>
                <a:cs typeface="Calibri" panose="020F0502020204030204" pitchFamily="34" charset="0"/>
              </a:rPr>
              <a:t>Proprietary Features</a:t>
            </a:r>
          </a:p>
        </p:txBody>
      </p: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CDEC77ED-64A1-D542-A467-F235512E34E4}"/>
              </a:ext>
            </a:extLst>
          </p:cNvPr>
          <p:cNvCxnSpPr/>
          <p:nvPr/>
        </p:nvCxnSpPr>
        <p:spPr>
          <a:xfrm>
            <a:off x="984466" y="1518154"/>
            <a:ext cx="973394" cy="0"/>
          </a:xfrm>
          <a:prstGeom prst="line">
            <a:avLst/>
          </a:prstGeom>
          <a:ln w="38100">
            <a:solidFill>
              <a:srgbClr val="1A2A3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Oval 31">
            <a:extLst>
              <a:ext uri="{FF2B5EF4-FFF2-40B4-BE49-F238E27FC236}">
                <a16:creationId xmlns:a16="http://schemas.microsoft.com/office/drawing/2014/main" id="{8DC4BA96-3305-A94A-B462-3FFFCE8872B6}"/>
              </a:ext>
            </a:extLst>
          </p:cNvPr>
          <p:cNvSpPr/>
          <p:nvPr/>
        </p:nvSpPr>
        <p:spPr>
          <a:xfrm>
            <a:off x="1027181" y="2220030"/>
            <a:ext cx="298473" cy="298473"/>
          </a:xfrm>
          <a:prstGeom prst="ellipse">
            <a:avLst/>
          </a:prstGeom>
          <a:solidFill>
            <a:srgbClr val="DFD2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0000"/>
              </a:solidFill>
            </a:endParaRPr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8EAF23D6-60CD-3C46-807A-B2628695557C}"/>
              </a:ext>
            </a:extLst>
          </p:cNvPr>
          <p:cNvSpPr/>
          <p:nvPr/>
        </p:nvSpPr>
        <p:spPr>
          <a:xfrm>
            <a:off x="4545342" y="2220030"/>
            <a:ext cx="298473" cy="298473"/>
          </a:xfrm>
          <a:prstGeom prst="ellipse">
            <a:avLst/>
          </a:prstGeom>
          <a:solidFill>
            <a:srgbClr val="B880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0000"/>
              </a:solidFill>
            </a:endParaRPr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3DC62EDF-943D-1A41-8591-AB7BC87F1269}"/>
              </a:ext>
            </a:extLst>
          </p:cNvPr>
          <p:cNvSpPr/>
          <p:nvPr/>
        </p:nvSpPr>
        <p:spPr>
          <a:xfrm>
            <a:off x="8070356" y="2220030"/>
            <a:ext cx="298473" cy="298473"/>
          </a:xfrm>
          <a:prstGeom prst="ellipse">
            <a:avLst/>
          </a:prstGeom>
          <a:solidFill>
            <a:srgbClr val="6C31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0000"/>
              </a:solidFill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1B8BDC63-7AB2-2C4B-B8B9-EC96C7AD9F09}"/>
              </a:ext>
            </a:extLst>
          </p:cNvPr>
          <p:cNvSpPr txBox="1"/>
          <p:nvPr/>
        </p:nvSpPr>
        <p:spPr>
          <a:xfrm>
            <a:off x="1390970" y="2675043"/>
            <a:ext cx="130628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latin typeface="Calibri" panose="020F0502020204030204" pitchFamily="34" charset="0"/>
                <a:cs typeface="Calibri" panose="020F0502020204030204" pitchFamily="34" charset="0"/>
              </a:rPr>
              <a:t>Features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F45048F4-C2E4-9A4B-B239-0C786E085BC2}"/>
              </a:ext>
            </a:extLst>
          </p:cNvPr>
          <p:cNvSpPr txBox="1"/>
          <p:nvPr/>
        </p:nvSpPr>
        <p:spPr>
          <a:xfrm>
            <a:off x="4917940" y="2658714"/>
            <a:ext cx="130628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latin typeface="Calibri" panose="020F0502020204030204" pitchFamily="34" charset="0"/>
                <a:cs typeface="Calibri" panose="020F0502020204030204" pitchFamily="34" charset="0"/>
              </a:rPr>
              <a:t>Features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BF3F3D40-0167-2145-8B5E-07EE1908B0C0}"/>
              </a:ext>
            </a:extLst>
          </p:cNvPr>
          <p:cNvSpPr txBox="1"/>
          <p:nvPr/>
        </p:nvSpPr>
        <p:spPr>
          <a:xfrm>
            <a:off x="8444912" y="2675043"/>
            <a:ext cx="130628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latin typeface="Calibri" panose="020F0502020204030204" pitchFamily="34" charset="0"/>
                <a:cs typeface="Calibri" panose="020F0502020204030204" pitchFamily="34" charset="0"/>
              </a:rPr>
              <a:t>Features</a:t>
            </a:r>
          </a:p>
        </p:txBody>
      </p:sp>
      <p:pic>
        <p:nvPicPr>
          <p:cNvPr id="2" name="Picture 1" descr="A white text on a black background&#10;&#10;Description automatically generated">
            <a:extLst>
              <a:ext uri="{FF2B5EF4-FFF2-40B4-BE49-F238E27FC236}">
                <a16:creationId xmlns:a16="http://schemas.microsoft.com/office/drawing/2014/main" id="{B9E19C9E-F8AC-1497-7D5B-F258EDA52E8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4246" y="6526760"/>
            <a:ext cx="945614" cy="2307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07312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>
            <a:extLst>
              <a:ext uri="{FF2B5EF4-FFF2-40B4-BE49-F238E27FC236}">
                <a16:creationId xmlns:a16="http://schemas.microsoft.com/office/drawing/2014/main" id="{FD7A6309-DD0F-B146-9330-6C9FC3BB5B15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48158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79DC0DC0-BE60-474B-B0EE-017CD756354C}"/>
              </a:ext>
            </a:extLst>
          </p:cNvPr>
          <p:cNvSpPr txBox="1"/>
          <p:nvPr/>
        </p:nvSpPr>
        <p:spPr>
          <a:xfrm>
            <a:off x="1288159" y="6519053"/>
            <a:ext cx="535694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solidFill>
                  <a:schemeClr val="bg1"/>
                </a:solidFill>
                <a:latin typeface="+mj-lt"/>
              </a:rPr>
              <a:t>| </a:t>
            </a:r>
            <a:r>
              <a:rPr lang="en-US" sz="900" dirty="0">
                <a:solidFill>
                  <a:schemeClr val="tx2">
                    <a:lumMod val="20000"/>
                    <a:lumOff val="80000"/>
                  </a:schemeClr>
                </a:solidFill>
                <a:latin typeface="+mj-lt"/>
              </a:rPr>
              <a:t>Competitive Intelligence Automation</a:t>
            </a:r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8F16DC9D-4BA2-7C44-83CE-2E1252316A99}"/>
              </a:ext>
            </a:extLst>
          </p:cNvPr>
          <p:cNvGrpSpPr/>
          <p:nvPr/>
        </p:nvGrpSpPr>
        <p:grpSpPr>
          <a:xfrm>
            <a:off x="10387693" y="3136999"/>
            <a:ext cx="1239157" cy="3741321"/>
            <a:chOff x="8003865" y="4339710"/>
            <a:chExt cx="838199" cy="2783803"/>
          </a:xfrm>
          <a:solidFill>
            <a:srgbClr val="FF9400"/>
          </a:solidFill>
        </p:grpSpPr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018CD3BD-48DC-244D-8A46-ADF93FD564FD}"/>
                </a:ext>
              </a:extLst>
            </p:cNvPr>
            <p:cNvSpPr/>
            <p:nvPr/>
          </p:nvSpPr>
          <p:spPr>
            <a:xfrm>
              <a:off x="8003865" y="4339710"/>
              <a:ext cx="838199" cy="838199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53585B43-3F63-124C-ABE6-EAD8592C9F54}"/>
                </a:ext>
              </a:extLst>
            </p:cNvPr>
            <p:cNvSpPr/>
            <p:nvPr/>
          </p:nvSpPr>
          <p:spPr>
            <a:xfrm>
              <a:off x="8003865" y="4758813"/>
              <a:ext cx="838199" cy="23647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4" name="Round Same Side Corner Rectangle 33">
            <a:extLst>
              <a:ext uri="{FF2B5EF4-FFF2-40B4-BE49-F238E27FC236}">
                <a16:creationId xmlns:a16="http://schemas.microsoft.com/office/drawing/2014/main" id="{A5148D24-BCBC-554E-85C3-3A2D137D82A4}"/>
              </a:ext>
            </a:extLst>
          </p:cNvPr>
          <p:cNvSpPr/>
          <p:nvPr/>
        </p:nvSpPr>
        <p:spPr>
          <a:xfrm>
            <a:off x="9143509" y="4462562"/>
            <a:ext cx="1244184" cy="2415758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FFE5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/>
          <p:cNvSpPr/>
          <p:nvPr/>
        </p:nvSpPr>
        <p:spPr>
          <a:xfrm>
            <a:off x="0" y="-15523"/>
            <a:ext cx="12192000" cy="6437624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18900000" algn="bl" rotWithShape="0">
              <a:schemeClr val="bg1"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dirty="0"/>
          </a:p>
        </p:txBody>
      </p:sp>
      <p:sp>
        <p:nvSpPr>
          <p:cNvPr id="10" name="Content Placeholder 3"/>
          <p:cNvSpPr>
            <a:spLocks noGrp="1"/>
          </p:cNvSpPr>
          <p:nvPr>
            <p:ph sz="half" idx="4294967295"/>
          </p:nvPr>
        </p:nvSpPr>
        <p:spPr>
          <a:xfrm>
            <a:off x="1325654" y="3041203"/>
            <a:ext cx="2787426" cy="3093029"/>
          </a:xfrm>
          <a:prstGeom prst="rect">
            <a:avLst/>
          </a:prstGeom>
          <a:noFill/>
          <a:ln>
            <a:solidFill>
              <a:schemeClr val="bg1">
                <a:lumMod val="95000"/>
              </a:schemeClr>
            </a:solidFill>
          </a:ln>
          <a:effectLst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dirty="0">
              <a:solidFill>
                <a:srgbClr val="1A2A36"/>
              </a:solidFill>
            </a:endParaRPr>
          </a:p>
        </p:txBody>
      </p:sp>
      <p:sp>
        <p:nvSpPr>
          <p:cNvPr id="16" name="Content Placeholder 3"/>
          <p:cNvSpPr>
            <a:spLocks noGrp="1"/>
          </p:cNvSpPr>
          <p:nvPr>
            <p:ph sz="half" idx="4294967295"/>
          </p:nvPr>
        </p:nvSpPr>
        <p:spPr>
          <a:xfrm>
            <a:off x="1397706" y="2133116"/>
            <a:ext cx="3182017" cy="467619"/>
          </a:xfrm>
          <a:prstGeom prst="rect">
            <a:avLst/>
          </a:prstGeom>
          <a:noFill/>
        </p:spPr>
        <p:txBody>
          <a:bodyPr>
            <a:norm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600" b="1" dirty="0">
                <a:solidFill>
                  <a:srgbClr val="1A2A36"/>
                </a:solidFill>
                <a:latin typeface="Calibri" panose="020F0502020204030204" pitchFamily="34" charset="0"/>
                <a:ea typeface="Helvetica Light" charset="0"/>
                <a:cs typeface="Calibri" panose="020F0502020204030204" pitchFamily="34" charset="0"/>
              </a:rPr>
              <a:t>LOGO 1</a:t>
            </a:r>
          </a:p>
        </p:txBody>
      </p:sp>
      <p:sp>
        <p:nvSpPr>
          <p:cNvPr id="20" name="Content Placeholder 3"/>
          <p:cNvSpPr>
            <a:spLocks noGrp="1"/>
          </p:cNvSpPr>
          <p:nvPr>
            <p:ph sz="half" idx="4294967295"/>
          </p:nvPr>
        </p:nvSpPr>
        <p:spPr>
          <a:xfrm>
            <a:off x="4855680" y="3041202"/>
            <a:ext cx="2787426" cy="3093029"/>
          </a:xfrm>
          <a:prstGeom prst="rect">
            <a:avLst/>
          </a:prstGeom>
          <a:noFill/>
          <a:ln>
            <a:solidFill>
              <a:schemeClr val="bg1">
                <a:lumMod val="95000"/>
              </a:schemeClr>
            </a:solidFill>
          </a:ln>
          <a:effectLst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dirty="0">
              <a:solidFill>
                <a:srgbClr val="1A2A36"/>
              </a:solidFill>
            </a:endParaRPr>
          </a:p>
        </p:txBody>
      </p:sp>
      <p:sp>
        <p:nvSpPr>
          <p:cNvPr id="21" name="Content Placeholder 3"/>
          <p:cNvSpPr>
            <a:spLocks noGrp="1"/>
          </p:cNvSpPr>
          <p:nvPr>
            <p:ph sz="half" idx="4294967295"/>
          </p:nvPr>
        </p:nvSpPr>
        <p:spPr>
          <a:xfrm>
            <a:off x="8368829" y="3050399"/>
            <a:ext cx="2787426" cy="3093029"/>
          </a:xfrm>
          <a:prstGeom prst="rect">
            <a:avLst/>
          </a:prstGeom>
          <a:noFill/>
          <a:ln>
            <a:solidFill>
              <a:schemeClr val="bg1">
                <a:lumMod val="95000"/>
              </a:schemeClr>
            </a:solidFill>
          </a:ln>
          <a:effectLst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dirty="0">
              <a:solidFill>
                <a:srgbClr val="1A2A36"/>
              </a:solidFill>
            </a:endParaRPr>
          </a:p>
        </p:txBody>
      </p:sp>
      <p:sp>
        <p:nvSpPr>
          <p:cNvPr id="22" name="Content Placeholder 3"/>
          <p:cNvSpPr>
            <a:spLocks noGrp="1"/>
          </p:cNvSpPr>
          <p:nvPr>
            <p:ph sz="half" idx="4294967295"/>
          </p:nvPr>
        </p:nvSpPr>
        <p:spPr>
          <a:xfrm>
            <a:off x="4927095" y="2133116"/>
            <a:ext cx="3182018" cy="467619"/>
          </a:xfrm>
          <a:prstGeom prst="rect">
            <a:avLst/>
          </a:prstGeom>
          <a:noFill/>
        </p:spPr>
        <p:txBody>
          <a:bodyPr>
            <a:norm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600" b="1" dirty="0">
                <a:solidFill>
                  <a:srgbClr val="1A2A36"/>
                </a:solidFill>
                <a:latin typeface="Calibri" panose="020F0502020204030204" pitchFamily="34" charset="0"/>
                <a:ea typeface="Helvetica Light" charset="0"/>
                <a:cs typeface="Calibri" panose="020F0502020204030204" pitchFamily="34" charset="0"/>
              </a:rPr>
              <a:t>LOGO 2</a:t>
            </a:r>
          </a:p>
        </p:txBody>
      </p:sp>
      <p:sp>
        <p:nvSpPr>
          <p:cNvPr id="23" name="Content Placeholder 3"/>
          <p:cNvSpPr>
            <a:spLocks noGrp="1"/>
          </p:cNvSpPr>
          <p:nvPr>
            <p:ph sz="half" idx="4294967295"/>
          </p:nvPr>
        </p:nvSpPr>
        <p:spPr>
          <a:xfrm>
            <a:off x="8444832" y="2133116"/>
            <a:ext cx="3182018" cy="467619"/>
          </a:xfrm>
          <a:prstGeom prst="rect">
            <a:avLst/>
          </a:prstGeom>
          <a:noFill/>
        </p:spPr>
        <p:txBody>
          <a:bodyPr>
            <a:norm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600" b="1" dirty="0">
                <a:solidFill>
                  <a:srgbClr val="1A2A36"/>
                </a:solidFill>
                <a:latin typeface="Calibri" panose="020F0502020204030204" pitchFamily="34" charset="0"/>
                <a:ea typeface="Helvetica Light" charset="0"/>
                <a:cs typeface="Calibri" panose="020F0502020204030204" pitchFamily="34" charset="0"/>
              </a:rPr>
              <a:t>LOGO 3</a:t>
            </a:r>
          </a:p>
        </p:txBody>
      </p:sp>
      <p:sp>
        <p:nvSpPr>
          <p:cNvPr id="30" name="Title 1">
            <a:extLst>
              <a:ext uri="{FF2B5EF4-FFF2-40B4-BE49-F238E27FC236}">
                <a16:creationId xmlns:a16="http://schemas.microsoft.com/office/drawing/2014/main" id="{F845DB23-C35D-3C4F-9764-F7AD1A793D05}"/>
              </a:ext>
            </a:extLst>
          </p:cNvPr>
          <p:cNvSpPr txBox="1">
            <a:spLocks/>
          </p:cNvSpPr>
          <p:nvPr/>
        </p:nvSpPr>
        <p:spPr>
          <a:xfrm>
            <a:off x="897626" y="381454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700" b="1" dirty="0">
                <a:latin typeface="Calibri" panose="020F0502020204030204" pitchFamily="34" charset="0"/>
                <a:ea typeface="Lato" charset="0"/>
                <a:cs typeface="Calibri" panose="020F0502020204030204" pitchFamily="34" charset="0"/>
              </a:rPr>
              <a:t>Product Integrations</a:t>
            </a:r>
          </a:p>
        </p:txBody>
      </p: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CDEC77ED-64A1-D542-A467-F235512E34E4}"/>
              </a:ext>
            </a:extLst>
          </p:cNvPr>
          <p:cNvCxnSpPr/>
          <p:nvPr/>
        </p:nvCxnSpPr>
        <p:spPr>
          <a:xfrm>
            <a:off x="984466" y="1518154"/>
            <a:ext cx="973394" cy="0"/>
          </a:xfrm>
          <a:prstGeom prst="line">
            <a:avLst/>
          </a:prstGeom>
          <a:ln w="38100">
            <a:solidFill>
              <a:srgbClr val="1A2A3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Oval 31">
            <a:extLst>
              <a:ext uri="{FF2B5EF4-FFF2-40B4-BE49-F238E27FC236}">
                <a16:creationId xmlns:a16="http://schemas.microsoft.com/office/drawing/2014/main" id="{8DC4BA96-3305-A94A-B462-3FFFCE8872B6}"/>
              </a:ext>
            </a:extLst>
          </p:cNvPr>
          <p:cNvSpPr/>
          <p:nvPr/>
        </p:nvSpPr>
        <p:spPr>
          <a:xfrm>
            <a:off x="1027181" y="2220030"/>
            <a:ext cx="298473" cy="298473"/>
          </a:xfrm>
          <a:prstGeom prst="ellipse">
            <a:avLst/>
          </a:prstGeom>
          <a:solidFill>
            <a:srgbClr val="DFD2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0000"/>
              </a:solidFill>
            </a:endParaRPr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8EAF23D6-60CD-3C46-807A-B2628695557C}"/>
              </a:ext>
            </a:extLst>
          </p:cNvPr>
          <p:cNvSpPr/>
          <p:nvPr/>
        </p:nvSpPr>
        <p:spPr>
          <a:xfrm>
            <a:off x="4545342" y="2220030"/>
            <a:ext cx="298473" cy="298473"/>
          </a:xfrm>
          <a:prstGeom prst="ellipse">
            <a:avLst/>
          </a:prstGeom>
          <a:solidFill>
            <a:srgbClr val="B880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0000"/>
              </a:solidFill>
            </a:endParaRPr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3DC62EDF-943D-1A41-8591-AB7BC87F1269}"/>
              </a:ext>
            </a:extLst>
          </p:cNvPr>
          <p:cNvSpPr/>
          <p:nvPr/>
        </p:nvSpPr>
        <p:spPr>
          <a:xfrm>
            <a:off x="8070356" y="2220030"/>
            <a:ext cx="298473" cy="298473"/>
          </a:xfrm>
          <a:prstGeom prst="ellipse">
            <a:avLst/>
          </a:prstGeom>
          <a:solidFill>
            <a:srgbClr val="6C31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0000"/>
              </a:solidFill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1B8BDC63-7AB2-2C4B-B8B9-EC96C7AD9F09}"/>
              </a:ext>
            </a:extLst>
          </p:cNvPr>
          <p:cNvSpPr txBox="1"/>
          <p:nvPr/>
        </p:nvSpPr>
        <p:spPr>
          <a:xfrm>
            <a:off x="1390970" y="2675043"/>
            <a:ext cx="130628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latin typeface="Calibri" panose="020F0502020204030204" pitchFamily="34" charset="0"/>
                <a:cs typeface="Calibri" panose="020F0502020204030204" pitchFamily="34" charset="0"/>
              </a:rPr>
              <a:t>Integrations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F45048F4-C2E4-9A4B-B239-0C786E085BC2}"/>
              </a:ext>
            </a:extLst>
          </p:cNvPr>
          <p:cNvSpPr txBox="1"/>
          <p:nvPr/>
        </p:nvSpPr>
        <p:spPr>
          <a:xfrm>
            <a:off x="4917940" y="2658714"/>
            <a:ext cx="130628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latin typeface="Calibri" panose="020F0502020204030204" pitchFamily="34" charset="0"/>
                <a:cs typeface="Calibri" panose="020F0502020204030204" pitchFamily="34" charset="0"/>
              </a:rPr>
              <a:t>Integrations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BF3F3D40-0167-2145-8B5E-07EE1908B0C0}"/>
              </a:ext>
            </a:extLst>
          </p:cNvPr>
          <p:cNvSpPr txBox="1"/>
          <p:nvPr/>
        </p:nvSpPr>
        <p:spPr>
          <a:xfrm>
            <a:off x="8444912" y="2675043"/>
            <a:ext cx="130628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latin typeface="Calibri" panose="020F0502020204030204" pitchFamily="34" charset="0"/>
                <a:cs typeface="Calibri" panose="020F0502020204030204" pitchFamily="34" charset="0"/>
              </a:rPr>
              <a:t>Integrations</a:t>
            </a:r>
          </a:p>
        </p:txBody>
      </p:sp>
      <p:pic>
        <p:nvPicPr>
          <p:cNvPr id="2" name="Picture 1" descr="A white text on a black background&#10;&#10;Description automatically generated">
            <a:extLst>
              <a:ext uri="{FF2B5EF4-FFF2-40B4-BE49-F238E27FC236}">
                <a16:creationId xmlns:a16="http://schemas.microsoft.com/office/drawing/2014/main" id="{E256B49D-E658-D3FE-92D1-A6A5B3A8CCE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4246" y="6526760"/>
            <a:ext cx="945614" cy="2307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806722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>
            <a:extLst>
              <a:ext uri="{FF2B5EF4-FFF2-40B4-BE49-F238E27FC236}">
                <a16:creationId xmlns:a16="http://schemas.microsoft.com/office/drawing/2014/main" id="{01E493C7-3B38-5C40-93E7-B07D57DC0D7E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48158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D85D1F50-536F-D941-B0A0-470C6A81A36B}"/>
              </a:ext>
            </a:extLst>
          </p:cNvPr>
          <p:cNvGrpSpPr/>
          <p:nvPr/>
        </p:nvGrpSpPr>
        <p:grpSpPr>
          <a:xfrm>
            <a:off x="10387693" y="3136999"/>
            <a:ext cx="1239157" cy="3741321"/>
            <a:chOff x="8003865" y="4339710"/>
            <a:chExt cx="838199" cy="2783803"/>
          </a:xfrm>
          <a:solidFill>
            <a:srgbClr val="FF9400"/>
          </a:solidFill>
        </p:grpSpPr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46FB119E-D4E5-8347-8F65-10E44DA0BEAA}"/>
                </a:ext>
              </a:extLst>
            </p:cNvPr>
            <p:cNvSpPr/>
            <p:nvPr/>
          </p:nvSpPr>
          <p:spPr>
            <a:xfrm>
              <a:off x="8003865" y="4339710"/>
              <a:ext cx="838199" cy="838199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201CF949-398F-A442-8850-028BDD2924DF}"/>
                </a:ext>
              </a:extLst>
            </p:cNvPr>
            <p:cNvSpPr/>
            <p:nvPr/>
          </p:nvSpPr>
          <p:spPr>
            <a:xfrm>
              <a:off x="8003865" y="4758813"/>
              <a:ext cx="838199" cy="23647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8" name="Round Same Side Corner Rectangle 27">
            <a:extLst>
              <a:ext uri="{FF2B5EF4-FFF2-40B4-BE49-F238E27FC236}">
                <a16:creationId xmlns:a16="http://schemas.microsoft.com/office/drawing/2014/main" id="{88108F0A-97D5-A645-8A92-730CEEEF34C6}"/>
              </a:ext>
            </a:extLst>
          </p:cNvPr>
          <p:cNvSpPr/>
          <p:nvPr/>
        </p:nvSpPr>
        <p:spPr>
          <a:xfrm>
            <a:off x="9143509" y="4462562"/>
            <a:ext cx="1244184" cy="2415758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FFE5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3A3123D3-09F2-6849-95D8-A68732400D12}"/>
              </a:ext>
            </a:extLst>
          </p:cNvPr>
          <p:cNvSpPr txBox="1"/>
          <p:nvPr/>
        </p:nvSpPr>
        <p:spPr>
          <a:xfrm>
            <a:off x="1288159" y="6519053"/>
            <a:ext cx="535694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solidFill>
                  <a:schemeClr val="bg1"/>
                </a:solidFill>
                <a:latin typeface="+mj-lt"/>
              </a:rPr>
              <a:t>| </a:t>
            </a:r>
            <a:r>
              <a:rPr lang="en-US" sz="900" dirty="0">
                <a:solidFill>
                  <a:schemeClr val="tx2">
                    <a:lumMod val="20000"/>
                    <a:lumOff val="80000"/>
                  </a:schemeClr>
                </a:solidFill>
                <a:latin typeface="+mj-lt"/>
              </a:rPr>
              <a:t>Competitive Intelligence Automation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D9E3A556-1C8C-6A4E-946A-1BF51D4BC291}"/>
              </a:ext>
            </a:extLst>
          </p:cNvPr>
          <p:cNvSpPr/>
          <p:nvPr/>
        </p:nvSpPr>
        <p:spPr>
          <a:xfrm>
            <a:off x="0" y="-15523"/>
            <a:ext cx="12192000" cy="6437624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18900000" algn="bl" rotWithShape="0">
              <a:schemeClr val="bg1"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dirty="0"/>
          </a:p>
        </p:txBody>
      </p:sp>
      <p:sp>
        <p:nvSpPr>
          <p:cNvPr id="34" name="Title 1">
            <a:extLst>
              <a:ext uri="{FF2B5EF4-FFF2-40B4-BE49-F238E27FC236}">
                <a16:creationId xmlns:a16="http://schemas.microsoft.com/office/drawing/2014/main" id="{59ABB9AC-3337-9142-BB9A-223C8E5D5493}"/>
              </a:ext>
            </a:extLst>
          </p:cNvPr>
          <p:cNvSpPr txBox="1">
            <a:spLocks/>
          </p:cNvSpPr>
          <p:nvPr/>
        </p:nvSpPr>
        <p:spPr>
          <a:xfrm>
            <a:off x="897626" y="381454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700" b="1" dirty="0">
                <a:latin typeface="Calibri" panose="020F0502020204030204" pitchFamily="34" charset="0"/>
                <a:ea typeface="Lato" charset="0"/>
                <a:cs typeface="Calibri" panose="020F0502020204030204" pitchFamily="34" charset="0"/>
              </a:rPr>
              <a:t>Product Comparison Summary</a:t>
            </a:r>
          </a:p>
        </p:txBody>
      </p: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507BF897-7321-744F-A1CA-EE657B1EF4F2}"/>
              </a:ext>
            </a:extLst>
          </p:cNvPr>
          <p:cNvCxnSpPr/>
          <p:nvPr/>
        </p:nvCxnSpPr>
        <p:spPr>
          <a:xfrm>
            <a:off x="984466" y="1518154"/>
            <a:ext cx="973394" cy="0"/>
          </a:xfrm>
          <a:prstGeom prst="line">
            <a:avLst/>
          </a:prstGeom>
          <a:ln w="38100">
            <a:solidFill>
              <a:srgbClr val="1A2A3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37" name="Table 36">
            <a:extLst>
              <a:ext uri="{FF2B5EF4-FFF2-40B4-BE49-F238E27FC236}">
                <a16:creationId xmlns:a16="http://schemas.microsoft.com/office/drawing/2014/main" id="{CF3D70A9-1148-6847-85AD-C4D0B12340D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07529532"/>
              </p:ext>
            </p:extLst>
          </p:nvPr>
        </p:nvGraphicFramePr>
        <p:xfrm>
          <a:off x="1256753" y="2193721"/>
          <a:ext cx="2624258" cy="44040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62425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40405">
                <a:tc>
                  <a:txBody>
                    <a:bodyPr/>
                    <a:lstStyle/>
                    <a:p>
                      <a:r>
                        <a:rPr lang="en-US" sz="1600" b="1" i="0" dirty="0">
                          <a:solidFill>
                            <a:srgbClr val="1A2A36"/>
                          </a:solidFill>
                          <a:latin typeface="Calibri" panose="020F0502020204030204" pitchFamily="34" charset="0"/>
                          <a:ea typeface="Helvetica Neue Light" charset="0"/>
                          <a:cs typeface="Calibri" panose="020F0502020204030204" pitchFamily="34" charset="0"/>
                        </a:rPr>
                        <a:t>   </a:t>
                      </a:r>
                      <a:r>
                        <a:rPr lang="en-US" sz="1800" b="1" i="0" dirty="0">
                          <a:solidFill>
                            <a:srgbClr val="1A2A36"/>
                          </a:solidFill>
                          <a:latin typeface="Calibri" panose="020F0502020204030204" pitchFamily="34" charset="0"/>
                          <a:ea typeface="Helvetica Light" charset="0"/>
                          <a:cs typeface="Calibri" panose="020F0502020204030204" pitchFamily="34" charset="0"/>
                        </a:rPr>
                        <a:t>COMPETITOR</a:t>
                      </a:r>
                      <a:r>
                        <a:rPr lang="en-US" sz="1800" b="1" i="0" baseline="0" dirty="0">
                          <a:solidFill>
                            <a:srgbClr val="1A2A36"/>
                          </a:solidFill>
                          <a:latin typeface="Calibri" panose="020F0502020204030204" pitchFamily="34" charset="0"/>
                          <a:ea typeface="Helvetica Light" charset="0"/>
                          <a:cs typeface="Calibri" panose="020F0502020204030204" pitchFamily="34" charset="0"/>
                        </a:rPr>
                        <a:t>  1</a:t>
                      </a:r>
                      <a:endParaRPr lang="en-US" sz="1800" b="1" i="0" dirty="0">
                        <a:solidFill>
                          <a:srgbClr val="1A2A36"/>
                        </a:solidFill>
                        <a:latin typeface="Calibri" panose="020F0502020204030204" pitchFamily="34" charset="0"/>
                        <a:ea typeface="Helvetica Light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39" name="Table 38">
            <a:extLst>
              <a:ext uri="{FF2B5EF4-FFF2-40B4-BE49-F238E27FC236}">
                <a16:creationId xmlns:a16="http://schemas.microsoft.com/office/drawing/2014/main" id="{66F1F906-0913-E043-8D14-634B610E31A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2800258"/>
              </p:ext>
            </p:extLst>
          </p:nvPr>
        </p:nvGraphicFramePr>
        <p:xfrm>
          <a:off x="5034917" y="2193721"/>
          <a:ext cx="2624922" cy="44040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62492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40405">
                <a:tc>
                  <a:txBody>
                    <a:bodyPr/>
                    <a:lstStyle/>
                    <a:p>
                      <a:r>
                        <a:rPr lang="en-US" sz="1600" b="1" i="0" dirty="0">
                          <a:solidFill>
                            <a:srgbClr val="1A2A36"/>
                          </a:solidFill>
                          <a:latin typeface="Calibri" panose="020F0502020204030204" pitchFamily="34" charset="0"/>
                          <a:ea typeface="Helvetica Neue Light" charset="0"/>
                          <a:cs typeface="Calibri" panose="020F0502020204030204" pitchFamily="34" charset="0"/>
                        </a:rPr>
                        <a:t>   </a:t>
                      </a:r>
                      <a:r>
                        <a:rPr lang="en-US" sz="1800" b="1" i="0" dirty="0">
                          <a:solidFill>
                            <a:srgbClr val="1A2A36"/>
                          </a:solidFill>
                          <a:latin typeface="Calibri" panose="020F0502020204030204" pitchFamily="34" charset="0"/>
                          <a:ea typeface="Helvetica Light" charset="0"/>
                          <a:cs typeface="Calibri" panose="020F0502020204030204" pitchFamily="34" charset="0"/>
                        </a:rPr>
                        <a:t>COMPETITOR</a:t>
                      </a:r>
                      <a:r>
                        <a:rPr lang="en-US" sz="1800" b="1" i="0" baseline="0" dirty="0">
                          <a:solidFill>
                            <a:srgbClr val="1A2A36"/>
                          </a:solidFill>
                          <a:latin typeface="Calibri" panose="020F0502020204030204" pitchFamily="34" charset="0"/>
                          <a:ea typeface="Helvetica Light" charset="0"/>
                          <a:cs typeface="Calibri" panose="020F0502020204030204" pitchFamily="34" charset="0"/>
                        </a:rPr>
                        <a:t>  2</a:t>
                      </a:r>
                      <a:endParaRPr lang="en-US" sz="1800" b="1" i="0" dirty="0">
                        <a:solidFill>
                          <a:srgbClr val="1A2A36"/>
                        </a:solidFill>
                        <a:latin typeface="Calibri" panose="020F0502020204030204" pitchFamily="34" charset="0"/>
                        <a:ea typeface="Helvetica Light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40" name="Table 39">
            <a:extLst>
              <a:ext uri="{FF2B5EF4-FFF2-40B4-BE49-F238E27FC236}">
                <a16:creationId xmlns:a16="http://schemas.microsoft.com/office/drawing/2014/main" id="{95AF77A9-37CF-A94E-9EA0-DB599D27EFF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6417105"/>
              </p:ext>
            </p:extLst>
          </p:nvPr>
        </p:nvGraphicFramePr>
        <p:xfrm>
          <a:off x="8769813" y="2160268"/>
          <a:ext cx="2624922" cy="44040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62492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40405">
                <a:tc>
                  <a:txBody>
                    <a:bodyPr/>
                    <a:lstStyle/>
                    <a:p>
                      <a:r>
                        <a:rPr lang="en-US" sz="1800" b="1" i="0" dirty="0">
                          <a:solidFill>
                            <a:srgbClr val="1A2A36"/>
                          </a:solidFill>
                          <a:latin typeface="Calibri" panose="020F0502020204030204" pitchFamily="34" charset="0"/>
                          <a:ea typeface="Helvetica Neue Light" charset="0"/>
                          <a:cs typeface="Calibri" panose="020F0502020204030204" pitchFamily="34" charset="0"/>
                        </a:rPr>
                        <a:t>   </a:t>
                      </a:r>
                      <a:r>
                        <a:rPr lang="en-US" sz="1800" b="1" i="0" dirty="0">
                          <a:solidFill>
                            <a:srgbClr val="1A2A36"/>
                          </a:solidFill>
                          <a:latin typeface="Calibri" panose="020F0502020204030204" pitchFamily="34" charset="0"/>
                          <a:ea typeface="Helvetica Light" charset="0"/>
                          <a:cs typeface="Calibri" panose="020F0502020204030204" pitchFamily="34" charset="0"/>
                        </a:rPr>
                        <a:t>COMPETITOR</a:t>
                      </a:r>
                      <a:r>
                        <a:rPr lang="en-US" sz="1800" b="1" i="0" baseline="0" dirty="0">
                          <a:solidFill>
                            <a:srgbClr val="1A2A36"/>
                          </a:solidFill>
                          <a:latin typeface="Calibri" panose="020F0502020204030204" pitchFamily="34" charset="0"/>
                          <a:ea typeface="Helvetica Light" charset="0"/>
                          <a:cs typeface="Calibri" panose="020F0502020204030204" pitchFamily="34" charset="0"/>
                        </a:rPr>
                        <a:t>  3</a:t>
                      </a:r>
                      <a:endParaRPr lang="en-US" sz="1800" b="1" i="0" dirty="0">
                        <a:solidFill>
                          <a:srgbClr val="1A2A36"/>
                        </a:solidFill>
                        <a:latin typeface="Calibri" panose="020F0502020204030204" pitchFamily="34" charset="0"/>
                        <a:ea typeface="Helvetica Light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41" name="Table 40">
            <a:extLst>
              <a:ext uri="{FF2B5EF4-FFF2-40B4-BE49-F238E27FC236}">
                <a16:creationId xmlns:a16="http://schemas.microsoft.com/office/drawing/2014/main" id="{5E82C2F3-0080-3743-90F7-D4829A166A6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68038495"/>
              </p:ext>
            </p:extLst>
          </p:nvPr>
        </p:nvGraphicFramePr>
        <p:xfrm>
          <a:off x="1426548" y="3054201"/>
          <a:ext cx="2432462" cy="266643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43246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893813">
                <a:tc>
                  <a:txBody>
                    <a:bodyPr/>
                    <a:lstStyle/>
                    <a:p>
                      <a:pPr rtl="0"/>
                      <a:r>
                        <a:rPr lang="en-US" sz="1200" b="1" i="0" u="none" strike="noStrike" kern="1200" dirty="0">
                          <a:solidFill>
                            <a:srgbClr val="1A2A36"/>
                          </a:solidFill>
                          <a:effectLst/>
                          <a:latin typeface="Calibri" panose="020F0502020204030204" pitchFamily="34" charset="0"/>
                          <a:ea typeface="Helvetica" charset="0"/>
                          <a:cs typeface="Calibri" panose="020F0502020204030204" pitchFamily="34" charset="0"/>
                        </a:rPr>
                        <a:t>Key Learnings</a:t>
                      </a:r>
                      <a:endParaRPr lang="en-US" sz="1200" b="1" i="0" dirty="0">
                        <a:solidFill>
                          <a:srgbClr val="1A2A36"/>
                        </a:solidFill>
                        <a:effectLst/>
                        <a:latin typeface="Calibri" panose="020F0502020204030204" pitchFamily="34" charset="0"/>
                        <a:ea typeface="Helvetica" charset="0"/>
                        <a:cs typeface="Calibri" panose="020F0502020204030204" pitchFamily="34" charset="0"/>
                      </a:endParaRPr>
                    </a:p>
                    <a:p>
                      <a:endParaRPr lang="en-US" sz="1200" b="0" i="0" u="none" strike="noStrike" kern="1200" dirty="0">
                        <a:solidFill>
                          <a:schemeClr val="bg2">
                            <a:lumMod val="50000"/>
                          </a:schemeClr>
                        </a:solidFill>
                        <a:effectLst/>
                        <a:latin typeface="+mn-lt"/>
                        <a:ea typeface="Helvetica" charset="0"/>
                        <a:cs typeface="Calibri Light" panose="020F0302020204030204" pitchFamily="34" charset="0"/>
                      </a:endParaRPr>
                    </a:p>
                  </a:txBody>
                  <a:tcPr marL="75380" marR="75380" marT="37690" marB="3769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7880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i="0" u="none" strike="noStrike" kern="1200" dirty="0">
                          <a:solidFill>
                            <a:srgbClr val="1A2A36"/>
                          </a:solidFill>
                          <a:effectLst/>
                          <a:latin typeface="Calibri" panose="020F0502020204030204" pitchFamily="34" charset="0"/>
                          <a:ea typeface="Helvetica" charset="0"/>
                          <a:cs typeface="Calibri" panose="020F0502020204030204" pitchFamily="34" charset="0"/>
                        </a:rPr>
                        <a:t>Opportunities</a:t>
                      </a:r>
                      <a:endParaRPr lang="en-US" sz="1200" b="1" i="0" dirty="0">
                        <a:solidFill>
                          <a:srgbClr val="1A2A36"/>
                        </a:solidFill>
                        <a:latin typeface="Calibri" panose="020F0502020204030204" pitchFamily="34" charset="0"/>
                        <a:ea typeface="Helvetica" charset="0"/>
                        <a:cs typeface="Calibri" panose="020F0502020204030204" pitchFamily="34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b="0" i="0" u="none" strike="noStrike" kern="1200" dirty="0">
                        <a:solidFill>
                          <a:schemeClr val="bg2">
                            <a:lumMod val="50000"/>
                          </a:schemeClr>
                        </a:solidFill>
                        <a:effectLst/>
                        <a:latin typeface="+mn-lt"/>
                        <a:ea typeface="Helvetica" charset="0"/>
                        <a:cs typeface="Calibri Light" panose="020F0302020204030204" pitchFamily="34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b="0" i="0" dirty="0">
                        <a:solidFill>
                          <a:schemeClr val="bg2">
                            <a:lumMod val="50000"/>
                          </a:schemeClr>
                        </a:solidFill>
                        <a:latin typeface="+mn-lt"/>
                        <a:ea typeface="Helvetica" charset="0"/>
                        <a:cs typeface="Calibri Light" panose="020F0302020204030204" pitchFamily="34" charset="0"/>
                      </a:endParaRPr>
                    </a:p>
                    <a:p>
                      <a:endParaRPr lang="en-US" sz="1500" b="0" i="0" dirty="0">
                        <a:noFill/>
                        <a:latin typeface="+mn-lt"/>
                        <a:ea typeface="Helvetica" charset="0"/>
                        <a:cs typeface="Calibri Light" panose="020F0302020204030204" pitchFamily="34" charset="0"/>
                      </a:endParaRPr>
                    </a:p>
                  </a:txBody>
                  <a:tcPr marL="75380" marR="75380" marT="37690" marB="3769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9381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i="0" u="none" strike="noStrike" kern="1200" dirty="0">
                          <a:solidFill>
                            <a:srgbClr val="1A2A36"/>
                          </a:solidFill>
                          <a:effectLst/>
                          <a:latin typeface="Calibri" panose="020F0502020204030204" pitchFamily="34" charset="0"/>
                          <a:ea typeface="Helvetica" charset="0"/>
                          <a:cs typeface="Calibri" panose="020F0502020204030204" pitchFamily="34" charset="0"/>
                        </a:rPr>
                        <a:t>Threats</a:t>
                      </a:r>
                      <a:endParaRPr lang="en-US" sz="1500" b="1" i="0" dirty="0">
                        <a:ln>
                          <a:solidFill>
                            <a:schemeClr val="tx1"/>
                          </a:solidFill>
                        </a:ln>
                        <a:solidFill>
                          <a:srgbClr val="1A2A36"/>
                        </a:solidFill>
                        <a:latin typeface="Calibri" panose="020F0502020204030204" pitchFamily="34" charset="0"/>
                        <a:ea typeface="Helvetica" charset="0"/>
                        <a:cs typeface="Calibri" panose="020F0502020204030204" pitchFamily="34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b="0" i="0" dirty="0">
                        <a:solidFill>
                          <a:schemeClr val="bg2">
                            <a:lumMod val="50000"/>
                          </a:schemeClr>
                        </a:solidFill>
                        <a:latin typeface="+mn-lt"/>
                        <a:ea typeface="Helvetica" charset="0"/>
                        <a:cs typeface="Calibri Light" panose="020F0302020204030204" pitchFamily="34" charset="0"/>
                      </a:endParaRPr>
                    </a:p>
                    <a:p>
                      <a:endParaRPr lang="en-US" sz="1500" b="0" i="0" dirty="0">
                        <a:ln>
                          <a:solidFill>
                            <a:schemeClr val="tx1"/>
                          </a:solidFill>
                        </a:ln>
                        <a:noFill/>
                        <a:latin typeface="+mn-lt"/>
                        <a:ea typeface="Helvetica" charset="0"/>
                        <a:cs typeface="Calibri Light" panose="020F0302020204030204" pitchFamily="34" charset="0"/>
                      </a:endParaRPr>
                    </a:p>
                  </a:txBody>
                  <a:tcPr marL="75380" marR="75380" marT="37690" marB="3769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44" name="Oval 43">
            <a:extLst>
              <a:ext uri="{FF2B5EF4-FFF2-40B4-BE49-F238E27FC236}">
                <a16:creationId xmlns:a16="http://schemas.microsoft.com/office/drawing/2014/main" id="{74F9E3CA-04F3-F04E-99C1-C6A4321643D7}"/>
              </a:ext>
            </a:extLst>
          </p:cNvPr>
          <p:cNvSpPr/>
          <p:nvPr/>
        </p:nvSpPr>
        <p:spPr>
          <a:xfrm>
            <a:off x="1027181" y="2202187"/>
            <a:ext cx="298473" cy="298473"/>
          </a:xfrm>
          <a:prstGeom prst="ellipse">
            <a:avLst/>
          </a:prstGeom>
          <a:solidFill>
            <a:srgbClr val="DFD2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0000"/>
              </a:solidFill>
            </a:endParaRPr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id="{00D3F3BF-9537-7D46-B81D-529D447123C3}"/>
              </a:ext>
            </a:extLst>
          </p:cNvPr>
          <p:cNvSpPr/>
          <p:nvPr/>
        </p:nvSpPr>
        <p:spPr>
          <a:xfrm>
            <a:off x="4758661" y="2202187"/>
            <a:ext cx="298473" cy="298473"/>
          </a:xfrm>
          <a:prstGeom prst="ellipse">
            <a:avLst/>
          </a:prstGeom>
          <a:solidFill>
            <a:srgbClr val="B880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0000"/>
              </a:solidFill>
            </a:endParaRPr>
          </a:p>
        </p:txBody>
      </p:sp>
      <p:sp>
        <p:nvSpPr>
          <p:cNvPr id="46" name="Oval 45">
            <a:extLst>
              <a:ext uri="{FF2B5EF4-FFF2-40B4-BE49-F238E27FC236}">
                <a16:creationId xmlns:a16="http://schemas.microsoft.com/office/drawing/2014/main" id="{2E983806-A15B-DF49-AE9E-C1FF5AB74D36}"/>
              </a:ext>
            </a:extLst>
          </p:cNvPr>
          <p:cNvSpPr/>
          <p:nvPr/>
        </p:nvSpPr>
        <p:spPr>
          <a:xfrm>
            <a:off x="8493321" y="2202187"/>
            <a:ext cx="298473" cy="298473"/>
          </a:xfrm>
          <a:prstGeom prst="ellipse">
            <a:avLst/>
          </a:prstGeom>
          <a:solidFill>
            <a:srgbClr val="6C31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0000"/>
              </a:solidFill>
            </a:endParaRPr>
          </a:p>
        </p:txBody>
      </p:sp>
      <p:graphicFrame>
        <p:nvGraphicFramePr>
          <p:cNvPr id="47" name="Table 46">
            <a:extLst>
              <a:ext uri="{FF2B5EF4-FFF2-40B4-BE49-F238E27FC236}">
                <a16:creationId xmlns:a16="http://schemas.microsoft.com/office/drawing/2014/main" id="{D66509DC-9409-3C4A-B036-CB6474E3681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20384002"/>
              </p:ext>
            </p:extLst>
          </p:nvPr>
        </p:nvGraphicFramePr>
        <p:xfrm>
          <a:off x="5183668" y="3054201"/>
          <a:ext cx="2432462" cy="266643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43246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893813">
                <a:tc>
                  <a:txBody>
                    <a:bodyPr/>
                    <a:lstStyle/>
                    <a:p>
                      <a:pPr rtl="0"/>
                      <a:r>
                        <a:rPr lang="en-US" sz="1200" b="1" i="0" u="none" strike="noStrike" kern="1200" dirty="0">
                          <a:solidFill>
                            <a:srgbClr val="1A2A36"/>
                          </a:solidFill>
                          <a:effectLst/>
                          <a:latin typeface="Calibri" panose="020F0502020204030204" pitchFamily="34" charset="0"/>
                          <a:ea typeface="Helvetica" charset="0"/>
                          <a:cs typeface="Calibri" panose="020F0502020204030204" pitchFamily="34" charset="0"/>
                        </a:rPr>
                        <a:t>Key Learnings</a:t>
                      </a:r>
                      <a:endParaRPr lang="en-US" sz="1200" b="1" i="0" dirty="0">
                        <a:solidFill>
                          <a:srgbClr val="1A2A36"/>
                        </a:solidFill>
                        <a:effectLst/>
                        <a:latin typeface="Calibri" panose="020F0502020204030204" pitchFamily="34" charset="0"/>
                        <a:ea typeface="Helvetica" charset="0"/>
                        <a:cs typeface="Calibri" panose="020F0502020204030204" pitchFamily="34" charset="0"/>
                      </a:endParaRPr>
                    </a:p>
                    <a:p>
                      <a:endParaRPr lang="en-US" sz="1200" b="0" i="0" u="none" strike="noStrike" kern="1200" dirty="0">
                        <a:solidFill>
                          <a:schemeClr val="bg2">
                            <a:lumMod val="50000"/>
                          </a:schemeClr>
                        </a:solidFill>
                        <a:effectLst/>
                        <a:latin typeface="+mn-lt"/>
                        <a:ea typeface="Helvetica" charset="0"/>
                        <a:cs typeface="Calibri Light" panose="020F0302020204030204" pitchFamily="34" charset="0"/>
                      </a:endParaRPr>
                    </a:p>
                  </a:txBody>
                  <a:tcPr marL="75380" marR="75380" marT="37690" marB="3769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7880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i="0" u="none" strike="noStrike" kern="1200" dirty="0">
                          <a:solidFill>
                            <a:srgbClr val="1A2A36"/>
                          </a:solidFill>
                          <a:effectLst/>
                          <a:latin typeface="Calibri" panose="020F0502020204030204" pitchFamily="34" charset="0"/>
                          <a:ea typeface="Helvetica" charset="0"/>
                          <a:cs typeface="Calibri" panose="020F0502020204030204" pitchFamily="34" charset="0"/>
                        </a:rPr>
                        <a:t>Opportunities</a:t>
                      </a:r>
                      <a:endParaRPr lang="en-US" sz="1200" b="1" i="0" dirty="0">
                        <a:solidFill>
                          <a:srgbClr val="1A2A36"/>
                        </a:solidFill>
                        <a:latin typeface="Calibri" panose="020F0502020204030204" pitchFamily="34" charset="0"/>
                        <a:ea typeface="Helvetica" charset="0"/>
                        <a:cs typeface="Calibri" panose="020F0502020204030204" pitchFamily="34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b="0" i="0" u="none" strike="noStrike" kern="1200" dirty="0">
                        <a:solidFill>
                          <a:schemeClr val="bg2">
                            <a:lumMod val="50000"/>
                          </a:schemeClr>
                        </a:solidFill>
                        <a:effectLst/>
                        <a:latin typeface="+mn-lt"/>
                        <a:ea typeface="Helvetica" charset="0"/>
                        <a:cs typeface="Calibri Light" panose="020F0302020204030204" pitchFamily="34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b="0" i="0" dirty="0">
                        <a:solidFill>
                          <a:schemeClr val="bg2">
                            <a:lumMod val="50000"/>
                          </a:schemeClr>
                        </a:solidFill>
                        <a:latin typeface="+mn-lt"/>
                        <a:ea typeface="Helvetica" charset="0"/>
                        <a:cs typeface="Calibri Light" panose="020F0302020204030204" pitchFamily="34" charset="0"/>
                      </a:endParaRPr>
                    </a:p>
                    <a:p>
                      <a:endParaRPr lang="en-US" sz="1500" b="0" i="0" dirty="0">
                        <a:noFill/>
                        <a:latin typeface="+mn-lt"/>
                        <a:ea typeface="Helvetica" charset="0"/>
                        <a:cs typeface="Calibri Light" panose="020F0302020204030204" pitchFamily="34" charset="0"/>
                      </a:endParaRPr>
                    </a:p>
                  </a:txBody>
                  <a:tcPr marL="75380" marR="75380" marT="37690" marB="3769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9381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i="0" u="none" strike="noStrike" kern="1200" dirty="0">
                          <a:solidFill>
                            <a:srgbClr val="1A2A36"/>
                          </a:solidFill>
                          <a:effectLst/>
                          <a:latin typeface="Calibri" panose="020F0502020204030204" pitchFamily="34" charset="0"/>
                          <a:ea typeface="Helvetica" charset="0"/>
                          <a:cs typeface="Calibri" panose="020F0502020204030204" pitchFamily="34" charset="0"/>
                        </a:rPr>
                        <a:t>Threats</a:t>
                      </a:r>
                      <a:endParaRPr lang="en-US" sz="1500" b="1" i="0" dirty="0">
                        <a:ln>
                          <a:solidFill>
                            <a:schemeClr val="tx1"/>
                          </a:solidFill>
                        </a:ln>
                        <a:solidFill>
                          <a:srgbClr val="1A2A36"/>
                        </a:solidFill>
                        <a:latin typeface="Calibri" panose="020F0502020204030204" pitchFamily="34" charset="0"/>
                        <a:ea typeface="Helvetica" charset="0"/>
                        <a:cs typeface="Calibri" panose="020F0502020204030204" pitchFamily="34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b="0" i="0" dirty="0">
                        <a:solidFill>
                          <a:schemeClr val="bg2">
                            <a:lumMod val="50000"/>
                          </a:schemeClr>
                        </a:solidFill>
                        <a:latin typeface="+mn-lt"/>
                        <a:ea typeface="Helvetica" charset="0"/>
                        <a:cs typeface="Calibri Light" panose="020F0302020204030204" pitchFamily="34" charset="0"/>
                      </a:endParaRPr>
                    </a:p>
                    <a:p>
                      <a:endParaRPr lang="en-US" sz="1500" b="0" i="0" dirty="0">
                        <a:ln>
                          <a:solidFill>
                            <a:schemeClr val="tx1"/>
                          </a:solidFill>
                        </a:ln>
                        <a:noFill/>
                        <a:latin typeface="+mn-lt"/>
                        <a:ea typeface="Helvetica" charset="0"/>
                        <a:cs typeface="Calibri Light" panose="020F0302020204030204" pitchFamily="34" charset="0"/>
                      </a:endParaRPr>
                    </a:p>
                  </a:txBody>
                  <a:tcPr marL="75380" marR="75380" marT="37690" marB="3769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aphicFrame>
        <p:nvGraphicFramePr>
          <p:cNvPr id="48" name="Table 47">
            <a:extLst>
              <a:ext uri="{FF2B5EF4-FFF2-40B4-BE49-F238E27FC236}">
                <a16:creationId xmlns:a16="http://schemas.microsoft.com/office/drawing/2014/main" id="{6927C245-A4CA-F444-931A-524BA133BBA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23655080"/>
              </p:ext>
            </p:extLst>
          </p:nvPr>
        </p:nvGraphicFramePr>
        <p:xfrm>
          <a:off x="8962273" y="3054201"/>
          <a:ext cx="2432462" cy="266643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43246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893813">
                <a:tc>
                  <a:txBody>
                    <a:bodyPr/>
                    <a:lstStyle/>
                    <a:p>
                      <a:pPr rtl="0"/>
                      <a:r>
                        <a:rPr lang="en-US" sz="1200" b="1" i="0" u="none" strike="noStrike" kern="1200" dirty="0">
                          <a:solidFill>
                            <a:srgbClr val="1A2A36"/>
                          </a:solidFill>
                          <a:effectLst/>
                          <a:latin typeface="Calibri" panose="020F0502020204030204" pitchFamily="34" charset="0"/>
                          <a:ea typeface="Helvetica" charset="0"/>
                          <a:cs typeface="Calibri" panose="020F0502020204030204" pitchFamily="34" charset="0"/>
                        </a:rPr>
                        <a:t>Key Learnings</a:t>
                      </a:r>
                      <a:endParaRPr lang="en-US" sz="1200" b="1" i="0" dirty="0">
                        <a:solidFill>
                          <a:srgbClr val="1A2A36"/>
                        </a:solidFill>
                        <a:effectLst/>
                        <a:latin typeface="Calibri" panose="020F0502020204030204" pitchFamily="34" charset="0"/>
                        <a:ea typeface="Helvetica" charset="0"/>
                        <a:cs typeface="Calibri" panose="020F0502020204030204" pitchFamily="34" charset="0"/>
                      </a:endParaRPr>
                    </a:p>
                    <a:p>
                      <a:endParaRPr lang="en-US" sz="1200" b="0" i="0" u="none" strike="noStrike" kern="1200" dirty="0">
                        <a:solidFill>
                          <a:schemeClr val="bg2">
                            <a:lumMod val="50000"/>
                          </a:schemeClr>
                        </a:solidFill>
                        <a:effectLst/>
                        <a:latin typeface="+mn-lt"/>
                        <a:ea typeface="Helvetica" charset="0"/>
                        <a:cs typeface="Calibri Light" panose="020F0302020204030204" pitchFamily="34" charset="0"/>
                      </a:endParaRPr>
                    </a:p>
                  </a:txBody>
                  <a:tcPr marL="75380" marR="75380" marT="37690" marB="3769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7880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i="0" u="none" strike="noStrike" kern="1200" dirty="0">
                          <a:solidFill>
                            <a:srgbClr val="1A2A36"/>
                          </a:solidFill>
                          <a:effectLst/>
                          <a:latin typeface="Calibri" panose="020F0502020204030204" pitchFamily="34" charset="0"/>
                          <a:ea typeface="Helvetica" charset="0"/>
                          <a:cs typeface="Calibri" panose="020F0502020204030204" pitchFamily="34" charset="0"/>
                        </a:rPr>
                        <a:t>Opportunities</a:t>
                      </a:r>
                      <a:endParaRPr lang="en-US" sz="1200" b="1" i="0" dirty="0">
                        <a:solidFill>
                          <a:srgbClr val="1A2A36"/>
                        </a:solidFill>
                        <a:latin typeface="Calibri" panose="020F0502020204030204" pitchFamily="34" charset="0"/>
                        <a:ea typeface="Helvetica" charset="0"/>
                        <a:cs typeface="Calibri" panose="020F0502020204030204" pitchFamily="34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b="0" i="0" u="none" strike="noStrike" kern="1200" dirty="0">
                        <a:solidFill>
                          <a:schemeClr val="bg2">
                            <a:lumMod val="50000"/>
                          </a:schemeClr>
                        </a:solidFill>
                        <a:effectLst/>
                        <a:latin typeface="+mn-lt"/>
                        <a:ea typeface="Helvetica" charset="0"/>
                        <a:cs typeface="Calibri Light" panose="020F0302020204030204" pitchFamily="34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b="0" i="0" dirty="0">
                        <a:solidFill>
                          <a:schemeClr val="bg2">
                            <a:lumMod val="50000"/>
                          </a:schemeClr>
                        </a:solidFill>
                        <a:latin typeface="+mn-lt"/>
                        <a:ea typeface="Helvetica" charset="0"/>
                        <a:cs typeface="Calibri Light" panose="020F0302020204030204" pitchFamily="34" charset="0"/>
                      </a:endParaRPr>
                    </a:p>
                    <a:p>
                      <a:endParaRPr lang="en-US" sz="1500" b="0" i="0" dirty="0">
                        <a:noFill/>
                        <a:latin typeface="+mn-lt"/>
                        <a:ea typeface="Helvetica" charset="0"/>
                        <a:cs typeface="Calibri Light" panose="020F0302020204030204" pitchFamily="34" charset="0"/>
                      </a:endParaRPr>
                    </a:p>
                  </a:txBody>
                  <a:tcPr marL="75380" marR="75380" marT="37690" marB="3769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9381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i="0" u="none" strike="noStrike" kern="1200" dirty="0">
                          <a:solidFill>
                            <a:srgbClr val="1A2A36"/>
                          </a:solidFill>
                          <a:effectLst/>
                          <a:latin typeface="Calibri" panose="020F0502020204030204" pitchFamily="34" charset="0"/>
                          <a:ea typeface="Helvetica" charset="0"/>
                          <a:cs typeface="Calibri" panose="020F0502020204030204" pitchFamily="34" charset="0"/>
                        </a:rPr>
                        <a:t>Threats</a:t>
                      </a:r>
                      <a:endParaRPr lang="en-US" sz="1500" b="1" i="0" dirty="0">
                        <a:ln>
                          <a:solidFill>
                            <a:schemeClr val="tx1"/>
                          </a:solidFill>
                        </a:ln>
                        <a:solidFill>
                          <a:srgbClr val="1A2A36"/>
                        </a:solidFill>
                        <a:latin typeface="Calibri" panose="020F0502020204030204" pitchFamily="34" charset="0"/>
                        <a:ea typeface="Helvetica" charset="0"/>
                        <a:cs typeface="Calibri" panose="020F0502020204030204" pitchFamily="34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b="0" i="0" dirty="0">
                        <a:solidFill>
                          <a:schemeClr val="bg2">
                            <a:lumMod val="50000"/>
                          </a:schemeClr>
                        </a:solidFill>
                        <a:latin typeface="+mn-lt"/>
                        <a:ea typeface="Helvetica" charset="0"/>
                        <a:cs typeface="Calibri Light" panose="020F0302020204030204" pitchFamily="34" charset="0"/>
                      </a:endParaRPr>
                    </a:p>
                    <a:p>
                      <a:endParaRPr lang="en-US" sz="1500" b="0" i="0" dirty="0">
                        <a:ln>
                          <a:solidFill>
                            <a:schemeClr val="tx1"/>
                          </a:solidFill>
                        </a:ln>
                        <a:noFill/>
                        <a:latin typeface="+mn-lt"/>
                        <a:ea typeface="Helvetica" charset="0"/>
                        <a:cs typeface="Calibri Light" panose="020F0302020204030204" pitchFamily="34" charset="0"/>
                      </a:endParaRPr>
                    </a:p>
                  </a:txBody>
                  <a:tcPr marL="75380" marR="75380" marT="37690" marB="3769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Picture 1" descr="A white text on a black background&#10;&#10;Description automatically generated">
            <a:extLst>
              <a:ext uri="{FF2B5EF4-FFF2-40B4-BE49-F238E27FC236}">
                <a16:creationId xmlns:a16="http://schemas.microsoft.com/office/drawing/2014/main" id="{F75C80C5-DD19-F5FA-681B-E3601A9C6C8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4246" y="6526760"/>
            <a:ext cx="945614" cy="2307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194399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8">
            <a:extLst>
              <a:ext uri="{FF2B5EF4-FFF2-40B4-BE49-F238E27FC236}">
                <a16:creationId xmlns:a16="http://schemas.microsoft.com/office/drawing/2014/main" id="{5D4F5E81-511B-184E-92CB-7F083E21C964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48158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EC323571-E8BD-CE4E-89A9-307C8D5FE57E}"/>
              </a:ext>
            </a:extLst>
          </p:cNvPr>
          <p:cNvSpPr txBox="1"/>
          <p:nvPr/>
        </p:nvSpPr>
        <p:spPr>
          <a:xfrm>
            <a:off x="1288159" y="6519053"/>
            <a:ext cx="535694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solidFill>
                  <a:schemeClr val="bg1"/>
                </a:solidFill>
                <a:latin typeface="+mj-lt"/>
              </a:rPr>
              <a:t>| </a:t>
            </a:r>
            <a:r>
              <a:rPr lang="en-US" sz="900" dirty="0">
                <a:solidFill>
                  <a:schemeClr val="tx2">
                    <a:lumMod val="20000"/>
                    <a:lumOff val="80000"/>
                  </a:schemeClr>
                </a:solidFill>
                <a:latin typeface="+mj-lt"/>
              </a:rPr>
              <a:t>Competitive Intelligence Automation</a:t>
            </a: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FAC17C39-12E9-334A-A96C-EBF48A03234B}"/>
              </a:ext>
            </a:extLst>
          </p:cNvPr>
          <p:cNvGrpSpPr/>
          <p:nvPr/>
        </p:nvGrpSpPr>
        <p:grpSpPr>
          <a:xfrm>
            <a:off x="10387693" y="3121662"/>
            <a:ext cx="1239157" cy="3741321"/>
            <a:chOff x="8003865" y="4339710"/>
            <a:chExt cx="838199" cy="2783803"/>
          </a:xfrm>
          <a:solidFill>
            <a:srgbClr val="45E0A8"/>
          </a:solidFill>
        </p:grpSpPr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0F379B9D-B457-EB4E-B990-C9F93E3ED03C}"/>
                </a:ext>
              </a:extLst>
            </p:cNvPr>
            <p:cNvSpPr/>
            <p:nvPr/>
          </p:nvSpPr>
          <p:spPr>
            <a:xfrm>
              <a:off x="8003865" y="4339710"/>
              <a:ext cx="838199" cy="838199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A19D266B-6921-A44F-BE72-C24A3E24D6EF}"/>
                </a:ext>
              </a:extLst>
            </p:cNvPr>
            <p:cNvSpPr/>
            <p:nvPr/>
          </p:nvSpPr>
          <p:spPr>
            <a:xfrm>
              <a:off x="8003865" y="4758813"/>
              <a:ext cx="838199" cy="23647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5" name="Round Same Side Corner Rectangle 34">
            <a:extLst>
              <a:ext uri="{FF2B5EF4-FFF2-40B4-BE49-F238E27FC236}">
                <a16:creationId xmlns:a16="http://schemas.microsoft.com/office/drawing/2014/main" id="{9756C614-D9EA-A248-9850-EF87ED907861}"/>
              </a:ext>
            </a:extLst>
          </p:cNvPr>
          <p:cNvSpPr/>
          <p:nvPr/>
        </p:nvSpPr>
        <p:spPr>
          <a:xfrm>
            <a:off x="9143509" y="4447225"/>
            <a:ext cx="1244184" cy="2415758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BBFFD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itle 1">
            <a:extLst>
              <a:ext uri="{FF2B5EF4-FFF2-40B4-BE49-F238E27FC236}">
                <a16:creationId xmlns:a16="http://schemas.microsoft.com/office/drawing/2014/main" id="{B3284B0F-7A23-834A-9FEC-C501F57D2306}"/>
              </a:ext>
            </a:extLst>
          </p:cNvPr>
          <p:cNvSpPr txBox="1">
            <a:spLocks/>
          </p:cNvSpPr>
          <p:nvPr/>
        </p:nvSpPr>
        <p:spPr>
          <a:xfrm>
            <a:off x="2337905" y="2611383"/>
            <a:ext cx="10515600" cy="132556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ctr">
            <a:normAutofit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en-US" b="1" dirty="0">
                <a:solidFill>
                  <a:schemeClr val="bg1"/>
                </a:solidFill>
                <a:latin typeface="Calibri" panose="020F0502020204030204" pitchFamily="34" charset="0"/>
                <a:ea typeface="Lato" charset="0"/>
                <a:cs typeface="Calibri" panose="020F0502020204030204" pitchFamily="34" charset="0"/>
              </a:rPr>
              <a:t>Pricing </a:t>
            </a:r>
            <a:br>
              <a:rPr lang="en-US" b="1" dirty="0">
                <a:solidFill>
                  <a:schemeClr val="bg1"/>
                </a:solidFill>
                <a:latin typeface="Calibri" panose="020F0502020204030204" pitchFamily="34" charset="0"/>
                <a:ea typeface="Lato" charset="0"/>
                <a:cs typeface="Calibri" panose="020F0502020204030204" pitchFamily="34" charset="0"/>
              </a:rPr>
            </a:br>
            <a:r>
              <a:rPr lang="en-US" b="1" dirty="0">
                <a:solidFill>
                  <a:schemeClr val="bg1"/>
                </a:solidFill>
                <a:latin typeface="Calibri" panose="020F0502020204030204" pitchFamily="34" charset="0"/>
                <a:ea typeface="Lato" charset="0"/>
                <a:cs typeface="Calibri" panose="020F0502020204030204" pitchFamily="34" charset="0"/>
              </a:rPr>
              <a:t>Structure</a:t>
            </a:r>
            <a:endParaRPr lang="en-US" b="1" dirty="0">
              <a:solidFill>
                <a:srgbClr val="C00000"/>
              </a:solidFill>
              <a:latin typeface="Calibri" panose="020F0502020204030204" pitchFamily="34" charset="0"/>
              <a:ea typeface="Lato" charset="0"/>
              <a:cs typeface="Calibri" panose="020F0502020204030204" pitchFamily="34" charset="0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3F8F485A-8210-EE4C-BA3A-06D62D5DFBD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9465" y="2470031"/>
            <a:ext cx="733290" cy="1325563"/>
          </a:xfrm>
          <a:prstGeom prst="rect">
            <a:avLst/>
          </a:prstGeom>
        </p:spPr>
      </p:pic>
      <p:pic>
        <p:nvPicPr>
          <p:cNvPr id="3" name="Picture 2" descr="A white text on a black background&#10;&#10;Description automatically generated">
            <a:extLst>
              <a:ext uri="{FF2B5EF4-FFF2-40B4-BE49-F238E27FC236}">
                <a16:creationId xmlns:a16="http://schemas.microsoft.com/office/drawing/2014/main" id="{09CAA7A8-F5BE-4D73-005F-6C65754FBCE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4246" y="6526760"/>
            <a:ext cx="945614" cy="2307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581005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>
            <a:extLst>
              <a:ext uri="{FF2B5EF4-FFF2-40B4-BE49-F238E27FC236}">
                <a16:creationId xmlns:a16="http://schemas.microsoft.com/office/drawing/2014/main" id="{BE92F147-9BB1-AC41-835D-2FB28A543E0B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48158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F5E1309A-5146-D34B-AAF1-3D33155E1D23}"/>
              </a:ext>
            </a:extLst>
          </p:cNvPr>
          <p:cNvGrpSpPr/>
          <p:nvPr/>
        </p:nvGrpSpPr>
        <p:grpSpPr>
          <a:xfrm>
            <a:off x="10387693" y="3141982"/>
            <a:ext cx="1239157" cy="3741321"/>
            <a:chOff x="8003865" y="4339710"/>
            <a:chExt cx="838199" cy="2783803"/>
          </a:xfrm>
          <a:solidFill>
            <a:srgbClr val="45E0A8"/>
          </a:solidFill>
        </p:grpSpPr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B894DF8E-2858-4841-8E67-8FB4712794E4}"/>
                </a:ext>
              </a:extLst>
            </p:cNvPr>
            <p:cNvSpPr/>
            <p:nvPr/>
          </p:nvSpPr>
          <p:spPr>
            <a:xfrm>
              <a:off x="8003865" y="4339710"/>
              <a:ext cx="838199" cy="838199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A2C832CF-C2E5-BC49-89BB-2C6D72B96385}"/>
                </a:ext>
              </a:extLst>
            </p:cNvPr>
            <p:cNvSpPr/>
            <p:nvPr/>
          </p:nvSpPr>
          <p:spPr>
            <a:xfrm>
              <a:off x="8003865" y="4758813"/>
              <a:ext cx="838199" cy="23647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9" name="Round Same Side Corner Rectangle 28">
            <a:extLst>
              <a:ext uri="{FF2B5EF4-FFF2-40B4-BE49-F238E27FC236}">
                <a16:creationId xmlns:a16="http://schemas.microsoft.com/office/drawing/2014/main" id="{2C40DAD1-2433-C446-8FD8-90F591AFF61D}"/>
              </a:ext>
            </a:extLst>
          </p:cNvPr>
          <p:cNvSpPr/>
          <p:nvPr/>
        </p:nvSpPr>
        <p:spPr>
          <a:xfrm>
            <a:off x="9143509" y="4467545"/>
            <a:ext cx="1244184" cy="2415758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BBFFD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60430894-222E-BD43-A3CA-9D88EEEF1744}"/>
              </a:ext>
            </a:extLst>
          </p:cNvPr>
          <p:cNvSpPr/>
          <p:nvPr/>
        </p:nvSpPr>
        <p:spPr>
          <a:xfrm>
            <a:off x="0" y="-15523"/>
            <a:ext cx="12192000" cy="6437624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18900000" algn="bl" rotWithShape="0">
              <a:schemeClr val="bg1"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634ECD2E-162C-2049-8EC1-E5666836074D}"/>
              </a:ext>
            </a:extLst>
          </p:cNvPr>
          <p:cNvSpPr txBox="1"/>
          <p:nvPr/>
        </p:nvSpPr>
        <p:spPr>
          <a:xfrm>
            <a:off x="1288159" y="6519053"/>
            <a:ext cx="535694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solidFill>
                  <a:schemeClr val="bg1"/>
                </a:solidFill>
                <a:latin typeface="+mj-lt"/>
              </a:rPr>
              <a:t>| </a:t>
            </a:r>
            <a:r>
              <a:rPr lang="en-US" sz="900" dirty="0">
                <a:solidFill>
                  <a:schemeClr val="tx2">
                    <a:lumMod val="20000"/>
                    <a:lumOff val="80000"/>
                  </a:schemeClr>
                </a:solidFill>
                <a:latin typeface="+mj-lt"/>
              </a:rPr>
              <a:t>Competitive Intelligence Automation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361" y="381454"/>
            <a:ext cx="10515600" cy="1325563"/>
          </a:xfrm>
        </p:spPr>
        <p:txBody>
          <a:bodyPr>
            <a:normAutofit/>
          </a:bodyPr>
          <a:lstStyle/>
          <a:p>
            <a:r>
              <a:rPr lang="en-US" sz="2700" b="1" dirty="0">
                <a:solidFill>
                  <a:srgbClr val="1A2A36"/>
                </a:solidFill>
                <a:latin typeface="Calibri" panose="020F0502020204030204" pitchFamily="34" charset="0"/>
                <a:ea typeface="Lato" charset="0"/>
                <a:cs typeface="Calibri" panose="020F0502020204030204" pitchFamily="34" charset="0"/>
              </a:rPr>
              <a:t>Pricing Overview</a:t>
            </a:r>
          </a:p>
        </p:txBody>
      </p:sp>
      <p:graphicFrame>
        <p:nvGraphicFramePr>
          <p:cNvPr id="21" name="Table 20">
            <a:extLst>
              <a:ext uri="{FF2B5EF4-FFF2-40B4-BE49-F238E27FC236}">
                <a16:creationId xmlns:a16="http://schemas.microsoft.com/office/drawing/2014/main" id="{5388FD2F-1DE9-C04B-AF82-923BA3C660D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78766636"/>
              </p:ext>
            </p:extLst>
          </p:nvPr>
        </p:nvGraphicFramePr>
        <p:xfrm>
          <a:off x="984466" y="1907982"/>
          <a:ext cx="10001347" cy="3998590"/>
        </p:xfrm>
        <a:graphic>
          <a:graphicData uri="http://schemas.openxmlformats.org/drawingml/2006/table">
            <a:tbl>
              <a:tblPr bandRow="1">
                <a:effectLst/>
                <a:tableStyleId>{2D5ABB26-0587-4C30-8999-92F81FD0307C}</a:tableStyleId>
              </a:tblPr>
              <a:tblGrid>
                <a:gridCol w="254250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38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25188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97457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028954">
                <a:tc>
                  <a:txBody>
                    <a:bodyPr/>
                    <a:lstStyle/>
                    <a:p>
                      <a:pPr algn="l"/>
                      <a:r>
                        <a:rPr lang="en-US" sz="1700" b="1" i="0" dirty="0">
                          <a:solidFill>
                            <a:srgbClr val="1A2A36"/>
                          </a:solidFill>
                          <a:latin typeface="Calibri" panose="020F0502020204030204" pitchFamily="34" charset="0"/>
                          <a:ea typeface="Helvetica Neue Light" charset="0"/>
                          <a:cs typeface="Calibri" panose="020F0502020204030204" pitchFamily="34" charset="0"/>
                        </a:rPr>
                        <a:t>     COMPETITORS</a:t>
                      </a:r>
                    </a:p>
                  </a:txBody>
                  <a:tcPr marL="118301" marR="118301" marT="59149" marB="59149"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</a:pPr>
                      <a:r>
                        <a:rPr lang="en-US" sz="1700" b="1" i="0" u="none" strike="noStrike" kern="1200" dirty="0">
                          <a:solidFill>
                            <a:srgbClr val="1A2A36"/>
                          </a:solidFill>
                          <a:effectLst/>
                          <a:latin typeface="Calibri" panose="020F0502020204030204" pitchFamily="34" charset="0"/>
                          <a:ea typeface="Helvetica Neue Light" charset="0"/>
                          <a:cs typeface="Calibri" panose="020F0502020204030204" pitchFamily="34" charset="0"/>
                        </a:rPr>
                        <a:t>   Pricing outline</a:t>
                      </a:r>
                      <a:endParaRPr lang="en-US" sz="1700" b="1" i="0" dirty="0">
                        <a:solidFill>
                          <a:srgbClr val="1A2A36"/>
                        </a:solidFill>
                        <a:latin typeface="Calibri" panose="020F0502020204030204" pitchFamily="34" charset="0"/>
                        <a:ea typeface="Helvetica Neue Light" charset="0"/>
                        <a:cs typeface="Calibri" panose="020F0502020204030204" pitchFamily="34" charset="0"/>
                      </a:endParaRPr>
                    </a:p>
                  </a:txBody>
                  <a:tcPr marL="118301" marR="118301" marT="59149" marB="5914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700" b="1" i="0" u="none" strike="noStrike" kern="1200" dirty="0">
                          <a:solidFill>
                            <a:srgbClr val="1A2A36"/>
                          </a:solidFill>
                          <a:effectLst/>
                          <a:latin typeface="Calibri" panose="020F0502020204030204" pitchFamily="34" charset="0"/>
                          <a:ea typeface="Helvetica Neue Light" charset="0"/>
                          <a:cs typeface="Calibri" panose="020F0502020204030204" pitchFamily="34" charset="0"/>
                        </a:rPr>
                        <a:t>   Subscription </a:t>
                      </a:r>
                      <a:br>
                        <a:rPr lang="en-US" sz="1700" b="1" i="0" u="none" strike="noStrike" kern="1200" dirty="0">
                          <a:solidFill>
                            <a:srgbClr val="1A2A36"/>
                          </a:solidFill>
                          <a:effectLst/>
                          <a:latin typeface="Calibri" panose="020F0502020204030204" pitchFamily="34" charset="0"/>
                          <a:ea typeface="Helvetica Neue Light" charset="0"/>
                          <a:cs typeface="Calibri" panose="020F0502020204030204" pitchFamily="34" charset="0"/>
                        </a:rPr>
                      </a:br>
                      <a:r>
                        <a:rPr lang="en-US" sz="1700" b="1" i="0" u="none" strike="noStrike" kern="1200" dirty="0">
                          <a:solidFill>
                            <a:srgbClr val="1A2A36"/>
                          </a:solidFill>
                          <a:effectLst/>
                          <a:latin typeface="Calibri" panose="020F0502020204030204" pitchFamily="34" charset="0"/>
                          <a:ea typeface="Helvetica Neue Light" charset="0"/>
                          <a:cs typeface="Calibri" panose="020F0502020204030204" pitchFamily="34" charset="0"/>
                        </a:rPr>
                        <a:t>   Plan</a:t>
                      </a:r>
                      <a:r>
                        <a:rPr lang="en-US" sz="1700" b="1" i="0" u="none" strike="noStrike" kern="1200" baseline="0" dirty="0">
                          <a:solidFill>
                            <a:srgbClr val="1A2A36"/>
                          </a:solidFill>
                          <a:effectLst/>
                          <a:latin typeface="Calibri" panose="020F0502020204030204" pitchFamily="34" charset="0"/>
                          <a:ea typeface="Helvetica Neue Light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700" b="1" i="0" u="none" strike="noStrike" kern="1200" dirty="0">
                          <a:solidFill>
                            <a:srgbClr val="1A2A36"/>
                          </a:solidFill>
                          <a:effectLst/>
                          <a:latin typeface="Calibri" panose="020F0502020204030204" pitchFamily="34" charset="0"/>
                          <a:ea typeface="Helvetica Neue Light" charset="0"/>
                          <a:cs typeface="Calibri" panose="020F0502020204030204" pitchFamily="34" charset="0"/>
                        </a:rPr>
                        <a:t>Type</a:t>
                      </a:r>
                      <a:endParaRPr lang="en-US" sz="1700" b="1" i="0" dirty="0">
                        <a:solidFill>
                          <a:srgbClr val="1A2A36"/>
                        </a:solidFill>
                        <a:latin typeface="Calibri" panose="020F0502020204030204" pitchFamily="34" charset="0"/>
                        <a:ea typeface="Helvetica Neue Light" charset="0"/>
                        <a:cs typeface="Calibri" panose="020F0502020204030204" pitchFamily="34" charset="0"/>
                      </a:endParaRPr>
                    </a:p>
                  </a:txBody>
                  <a:tcPr marL="118301" marR="118301" marT="59149" marB="5914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700" b="1" i="0" u="none" strike="noStrike" kern="1200" dirty="0">
                          <a:solidFill>
                            <a:srgbClr val="1A2A36"/>
                          </a:solidFill>
                          <a:effectLst/>
                          <a:latin typeface="Calibri" panose="020F0502020204030204" pitchFamily="34" charset="0"/>
                          <a:ea typeface="Helvetica Neue Light" charset="0"/>
                          <a:cs typeface="Calibri" panose="020F0502020204030204" pitchFamily="34" charset="0"/>
                        </a:rPr>
                        <a:t>   Additional</a:t>
                      </a:r>
                      <a:r>
                        <a:rPr lang="en-US" sz="1700" b="1" i="0" u="none" strike="noStrike" kern="1200" baseline="0" dirty="0">
                          <a:solidFill>
                            <a:srgbClr val="1A2A36"/>
                          </a:solidFill>
                          <a:effectLst/>
                          <a:latin typeface="Calibri" panose="020F0502020204030204" pitchFamily="34" charset="0"/>
                          <a:ea typeface="Helvetica Neue Light" charset="0"/>
                          <a:cs typeface="Calibri" panose="020F0502020204030204" pitchFamily="34" charset="0"/>
                        </a:rPr>
                        <a:t> Notes </a:t>
                      </a:r>
                    </a:p>
                    <a:p>
                      <a:pPr algn="l"/>
                      <a:r>
                        <a:rPr lang="en-US" sz="1700" b="1" i="0" u="none" strike="noStrike" kern="1200" baseline="0" dirty="0">
                          <a:solidFill>
                            <a:srgbClr val="1A2A36"/>
                          </a:solidFill>
                          <a:effectLst/>
                          <a:latin typeface="Calibri" panose="020F0502020204030204" pitchFamily="34" charset="0"/>
                          <a:ea typeface="Helvetica Neue Light" charset="0"/>
                          <a:cs typeface="Calibri" panose="020F0502020204030204" pitchFamily="34" charset="0"/>
                        </a:rPr>
                        <a:t>   </a:t>
                      </a:r>
                      <a:r>
                        <a:rPr lang="en-US" sz="1700" b="0" i="0" u="none" strike="noStrike" kern="1200" baseline="0" dirty="0">
                          <a:solidFill>
                            <a:srgbClr val="1A2A36"/>
                          </a:solidFill>
                          <a:effectLst/>
                          <a:latin typeface="Calibri" panose="020F0502020204030204" pitchFamily="34" charset="0"/>
                          <a:ea typeface="Helvetica Neue Light" charset="0"/>
                          <a:cs typeface="Calibri" panose="020F0502020204030204" pitchFamily="34" charset="0"/>
                        </a:rPr>
                        <a:t>(shipping fees, warranty)</a:t>
                      </a:r>
                      <a:endParaRPr lang="en-US" sz="1700" b="0" i="0" dirty="0">
                        <a:solidFill>
                          <a:srgbClr val="1A2A36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18301" marR="118301" marT="59149" marB="5914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92061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b="1" i="0" dirty="0">
                        <a:solidFill>
                          <a:srgbClr val="1A2A36"/>
                        </a:solidFill>
                        <a:latin typeface="Calibri" panose="020F0502020204030204" pitchFamily="34" charset="0"/>
                        <a:ea typeface="Arial" charset="0"/>
                        <a:cs typeface="Calibri" panose="020F0502020204030204" pitchFamily="34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i="0" dirty="0">
                          <a:solidFill>
                            <a:srgbClr val="1A2A36"/>
                          </a:solidFill>
                          <a:latin typeface="Calibri" panose="020F0502020204030204" pitchFamily="34" charset="0"/>
                          <a:ea typeface="Arial" charset="0"/>
                          <a:cs typeface="Calibri" panose="020F0502020204030204" pitchFamily="34" charset="0"/>
                        </a:rPr>
                        <a:t>LOGO</a:t>
                      </a:r>
                      <a:r>
                        <a:rPr lang="en-US" sz="1400" b="1" i="0" baseline="0" dirty="0">
                          <a:solidFill>
                            <a:srgbClr val="1A2A36"/>
                          </a:solidFill>
                          <a:latin typeface="Calibri" panose="020F0502020204030204" pitchFamily="34" charset="0"/>
                          <a:ea typeface="Arial" charset="0"/>
                          <a:cs typeface="Calibri" panose="020F0502020204030204" pitchFamily="34" charset="0"/>
                        </a:rPr>
                        <a:t> 1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b="1" i="0" dirty="0">
                        <a:solidFill>
                          <a:srgbClr val="1A2A36"/>
                        </a:solidFill>
                        <a:latin typeface="Calibri" panose="020F0502020204030204" pitchFamily="34" charset="0"/>
                        <a:ea typeface="Arial" charset="0"/>
                        <a:cs typeface="Calibri" panose="020F0502020204030204" pitchFamily="34" charset="0"/>
                      </a:endParaRPr>
                    </a:p>
                  </a:txBody>
                  <a:tcPr marL="118301" marR="118301" marT="59149" marB="59149" anchor="ctr"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200" b="0" i="0" dirty="0">
                        <a:solidFill>
                          <a:schemeClr val="bg2">
                            <a:lumMod val="90000"/>
                          </a:schemeClr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18301" marR="118301" marT="59149" marB="59149"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200" b="0" i="0" dirty="0">
                        <a:solidFill>
                          <a:schemeClr val="bg2">
                            <a:lumMod val="90000"/>
                          </a:schemeClr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18301" marR="118301" marT="59149" marB="59149"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200" b="0" i="0" dirty="0">
                        <a:solidFill>
                          <a:schemeClr val="bg2">
                            <a:lumMod val="90000"/>
                          </a:schemeClr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18301" marR="118301" marT="59149" marB="59149"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062316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br>
                        <a:rPr lang="en-US" sz="1400" b="1" i="0" baseline="0" dirty="0">
                          <a:solidFill>
                            <a:srgbClr val="1A2A36"/>
                          </a:solidFill>
                          <a:latin typeface="Calibri" panose="020F0502020204030204" pitchFamily="34" charset="0"/>
                          <a:ea typeface="Arial" charset="0"/>
                          <a:cs typeface="Calibri" panose="020F0502020204030204" pitchFamily="34" charset="0"/>
                        </a:rPr>
                      </a:br>
                      <a:r>
                        <a:rPr lang="en-US" sz="1400" b="1" i="0" baseline="0" dirty="0">
                          <a:solidFill>
                            <a:srgbClr val="1A2A36"/>
                          </a:solidFill>
                          <a:latin typeface="Calibri" panose="020F0502020204030204" pitchFamily="34" charset="0"/>
                          <a:ea typeface="Arial" charset="0"/>
                          <a:cs typeface="Calibri" panose="020F0502020204030204" pitchFamily="34" charset="0"/>
                        </a:rPr>
                        <a:t>LOGO 2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b="1" i="0" dirty="0">
                        <a:solidFill>
                          <a:srgbClr val="1A2A36"/>
                        </a:solidFill>
                        <a:latin typeface="Calibri" panose="020F0502020204030204" pitchFamily="34" charset="0"/>
                        <a:ea typeface="Arial" charset="0"/>
                        <a:cs typeface="Calibri" panose="020F0502020204030204" pitchFamily="34" charset="0"/>
                      </a:endParaRPr>
                    </a:p>
                  </a:txBody>
                  <a:tcPr marL="118301" marR="118301" marT="59149" marB="59149" anchor="ctr"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200" b="0" i="0" dirty="0">
                        <a:solidFill>
                          <a:schemeClr val="bg2">
                            <a:lumMod val="90000"/>
                          </a:schemeClr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18301" marR="118301" marT="59149" marB="59149"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200" b="0" i="0" dirty="0">
                        <a:solidFill>
                          <a:schemeClr val="bg2">
                            <a:lumMod val="90000"/>
                          </a:schemeClr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18301" marR="118301" marT="59149" marB="59149"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200" b="0" i="0" dirty="0">
                        <a:solidFill>
                          <a:schemeClr val="bg2">
                            <a:lumMod val="90000"/>
                          </a:schemeClr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18301" marR="118301" marT="59149" marB="59149"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15259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i="0" baseline="0" dirty="0">
                          <a:solidFill>
                            <a:srgbClr val="1A2A36"/>
                          </a:solidFill>
                          <a:latin typeface="Calibri" panose="020F0502020204030204" pitchFamily="34" charset="0"/>
                          <a:ea typeface="Arial" charset="0"/>
                          <a:cs typeface="Calibri" panose="020F0502020204030204" pitchFamily="34" charset="0"/>
                        </a:rPr>
                        <a:t>            </a:t>
                      </a:r>
                      <a:br>
                        <a:rPr lang="en-US" sz="1400" b="1" i="0" baseline="0" dirty="0">
                          <a:solidFill>
                            <a:srgbClr val="1A2A36"/>
                          </a:solidFill>
                          <a:latin typeface="Calibri" panose="020F0502020204030204" pitchFamily="34" charset="0"/>
                          <a:ea typeface="Arial" charset="0"/>
                          <a:cs typeface="Calibri" panose="020F0502020204030204" pitchFamily="34" charset="0"/>
                        </a:rPr>
                      </a:br>
                      <a:r>
                        <a:rPr lang="en-US" sz="1400" b="1" i="0" baseline="0" dirty="0">
                          <a:solidFill>
                            <a:srgbClr val="1A2A36"/>
                          </a:solidFill>
                          <a:latin typeface="Calibri" panose="020F0502020204030204" pitchFamily="34" charset="0"/>
                          <a:ea typeface="Arial" charset="0"/>
                          <a:cs typeface="Calibri" panose="020F0502020204030204" pitchFamily="34" charset="0"/>
                        </a:rPr>
                        <a:t>LOGO 3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b="1" i="0" dirty="0">
                        <a:solidFill>
                          <a:srgbClr val="1A2A36"/>
                        </a:solidFill>
                        <a:latin typeface="Calibri" panose="020F0502020204030204" pitchFamily="34" charset="0"/>
                        <a:ea typeface="Arial" charset="0"/>
                        <a:cs typeface="Calibri" panose="020F0502020204030204" pitchFamily="34" charset="0"/>
                      </a:endParaRPr>
                    </a:p>
                  </a:txBody>
                  <a:tcPr marL="118301" marR="118301" marT="59149" marB="59149" anchor="ctr"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0" i="0" dirty="0">
                          <a:solidFill>
                            <a:schemeClr val="bg2">
                              <a:lumMod val="9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     </a:t>
                      </a:r>
                    </a:p>
                  </a:txBody>
                  <a:tcPr marL="118301" marR="118301" marT="59149" marB="59149"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200" b="0" i="0" dirty="0">
                        <a:solidFill>
                          <a:schemeClr val="bg2">
                            <a:lumMod val="90000"/>
                          </a:schemeClr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18301" marR="118301" marT="59149" marB="59149"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1200" b="0" i="0" dirty="0">
                        <a:solidFill>
                          <a:schemeClr val="bg2">
                            <a:lumMod val="90000"/>
                          </a:schemeClr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18301" marR="118301" marT="59149" marB="59149"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A584735B-2D28-8F4C-9EB7-07272E270C21}"/>
              </a:ext>
            </a:extLst>
          </p:cNvPr>
          <p:cNvCxnSpPr/>
          <p:nvPr/>
        </p:nvCxnSpPr>
        <p:spPr>
          <a:xfrm>
            <a:off x="984466" y="1518154"/>
            <a:ext cx="973394" cy="0"/>
          </a:xfrm>
          <a:prstGeom prst="line">
            <a:avLst/>
          </a:prstGeom>
          <a:ln w="38100">
            <a:solidFill>
              <a:srgbClr val="1A2A3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Picture 2">
            <a:extLst>
              <a:ext uri="{FF2B5EF4-FFF2-40B4-BE49-F238E27FC236}">
                <a16:creationId xmlns:a16="http://schemas.microsoft.com/office/drawing/2014/main" id="{574977AD-B79C-B746-AE71-886E45553B1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6366" y="2255277"/>
            <a:ext cx="257330" cy="316389"/>
          </a:xfrm>
          <a:prstGeom prst="rect">
            <a:avLst/>
          </a:prstGeom>
        </p:spPr>
      </p:pic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71BAF2DE-750B-AA48-9E5B-AE2BA852E43D}"/>
              </a:ext>
            </a:extLst>
          </p:cNvPr>
          <p:cNvCxnSpPr>
            <a:cxnSpLocks/>
          </p:cNvCxnSpPr>
          <p:nvPr/>
        </p:nvCxnSpPr>
        <p:spPr>
          <a:xfrm>
            <a:off x="3523488" y="2135922"/>
            <a:ext cx="0" cy="555097"/>
          </a:xfrm>
          <a:prstGeom prst="line">
            <a:avLst/>
          </a:prstGeom>
          <a:ln w="38100">
            <a:solidFill>
              <a:srgbClr val="1A2A3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35C5446D-F38B-4A4C-B99A-8EDFBADBC8A8}"/>
              </a:ext>
            </a:extLst>
          </p:cNvPr>
          <p:cNvCxnSpPr>
            <a:cxnSpLocks/>
          </p:cNvCxnSpPr>
          <p:nvPr/>
        </p:nvCxnSpPr>
        <p:spPr>
          <a:xfrm>
            <a:off x="8002814" y="2135922"/>
            <a:ext cx="0" cy="555097"/>
          </a:xfrm>
          <a:prstGeom prst="line">
            <a:avLst/>
          </a:prstGeom>
          <a:ln w="38100">
            <a:solidFill>
              <a:srgbClr val="1A2A3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D22D1735-5D95-4046-AEF2-ECBE91ACD805}"/>
              </a:ext>
            </a:extLst>
          </p:cNvPr>
          <p:cNvCxnSpPr>
            <a:cxnSpLocks/>
          </p:cNvCxnSpPr>
          <p:nvPr/>
        </p:nvCxnSpPr>
        <p:spPr>
          <a:xfrm>
            <a:off x="5753173" y="2135922"/>
            <a:ext cx="0" cy="555097"/>
          </a:xfrm>
          <a:prstGeom prst="line">
            <a:avLst/>
          </a:prstGeom>
          <a:ln w="38100">
            <a:solidFill>
              <a:srgbClr val="1A2A3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Oval 67">
            <a:extLst>
              <a:ext uri="{FF2B5EF4-FFF2-40B4-BE49-F238E27FC236}">
                <a16:creationId xmlns:a16="http://schemas.microsoft.com/office/drawing/2014/main" id="{294477D4-0CEC-E54E-AB1F-6A746F3FA9D1}"/>
              </a:ext>
            </a:extLst>
          </p:cNvPr>
          <p:cNvSpPr/>
          <p:nvPr/>
        </p:nvSpPr>
        <p:spPr>
          <a:xfrm>
            <a:off x="938329" y="3277686"/>
            <a:ext cx="298473" cy="298473"/>
          </a:xfrm>
          <a:prstGeom prst="ellipse">
            <a:avLst/>
          </a:prstGeom>
          <a:solidFill>
            <a:srgbClr val="DFD2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0000"/>
              </a:solidFill>
            </a:endParaRPr>
          </a:p>
        </p:txBody>
      </p:sp>
      <p:sp>
        <p:nvSpPr>
          <p:cNvPr id="69" name="Oval 68">
            <a:extLst>
              <a:ext uri="{FF2B5EF4-FFF2-40B4-BE49-F238E27FC236}">
                <a16:creationId xmlns:a16="http://schemas.microsoft.com/office/drawing/2014/main" id="{7353C61D-112E-504D-A5B0-1EBF5DC505AC}"/>
              </a:ext>
            </a:extLst>
          </p:cNvPr>
          <p:cNvSpPr/>
          <p:nvPr/>
        </p:nvSpPr>
        <p:spPr>
          <a:xfrm>
            <a:off x="940932" y="4282614"/>
            <a:ext cx="298473" cy="298473"/>
          </a:xfrm>
          <a:prstGeom prst="ellipse">
            <a:avLst/>
          </a:prstGeom>
          <a:solidFill>
            <a:srgbClr val="B880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0000"/>
              </a:solidFill>
            </a:endParaRPr>
          </a:p>
        </p:txBody>
      </p:sp>
      <p:sp>
        <p:nvSpPr>
          <p:cNvPr id="70" name="Oval 69">
            <a:extLst>
              <a:ext uri="{FF2B5EF4-FFF2-40B4-BE49-F238E27FC236}">
                <a16:creationId xmlns:a16="http://schemas.microsoft.com/office/drawing/2014/main" id="{73BC9601-1671-E84C-8C1B-27DB417905D4}"/>
              </a:ext>
            </a:extLst>
          </p:cNvPr>
          <p:cNvSpPr/>
          <p:nvPr/>
        </p:nvSpPr>
        <p:spPr>
          <a:xfrm>
            <a:off x="933109" y="5254884"/>
            <a:ext cx="298473" cy="298473"/>
          </a:xfrm>
          <a:prstGeom prst="ellipse">
            <a:avLst/>
          </a:prstGeom>
          <a:solidFill>
            <a:srgbClr val="6C31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0000"/>
              </a:solidFill>
            </a:endParaRPr>
          </a:p>
        </p:txBody>
      </p:sp>
      <p:pic>
        <p:nvPicPr>
          <p:cNvPr id="4" name="Picture 3" descr="A white text on a black background&#10;&#10;Description automatically generated">
            <a:extLst>
              <a:ext uri="{FF2B5EF4-FFF2-40B4-BE49-F238E27FC236}">
                <a16:creationId xmlns:a16="http://schemas.microsoft.com/office/drawing/2014/main" id="{D5926C43-B5EE-4D22-F00B-EBD32FF1249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4246" y="6526760"/>
            <a:ext cx="945614" cy="2307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574286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ectangle 29">
            <a:extLst>
              <a:ext uri="{FF2B5EF4-FFF2-40B4-BE49-F238E27FC236}">
                <a16:creationId xmlns:a16="http://schemas.microsoft.com/office/drawing/2014/main" id="{70BA3B21-DDAA-A549-B594-1270C84793E4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48158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B6875AA6-E849-5E41-8AE4-BB97496DCD96}"/>
              </a:ext>
            </a:extLst>
          </p:cNvPr>
          <p:cNvGrpSpPr/>
          <p:nvPr/>
        </p:nvGrpSpPr>
        <p:grpSpPr>
          <a:xfrm>
            <a:off x="10387693" y="3141982"/>
            <a:ext cx="1239157" cy="3741321"/>
            <a:chOff x="8003865" y="4339710"/>
            <a:chExt cx="838199" cy="2783803"/>
          </a:xfrm>
          <a:solidFill>
            <a:srgbClr val="45E0A8"/>
          </a:solidFill>
        </p:grpSpPr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7E695898-3ABD-7C46-BD1C-A08D51D0AF55}"/>
                </a:ext>
              </a:extLst>
            </p:cNvPr>
            <p:cNvSpPr/>
            <p:nvPr/>
          </p:nvSpPr>
          <p:spPr>
            <a:xfrm>
              <a:off x="8003865" y="4339710"/>
              <a:ext cx="838199" cy="838199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0ACCD924-927D-3E41-820C-0E20764F3CC6}"/>
                </a:ext>
              </a:extLst>
            </p:cNvPr>
            <p:cNvSpPr/>
            <p:nvPr/>
          </p:nvSpPr>
          <p:spPr>
            <a:xfrm>
              <a:off x="8003865" y="4758813"/>
              <a:ext cx="838199" cy="23647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2" name="Round Same Side Corner Rectangle 41">
            <a:extLst>
              <a:ext uri="{FF2B5EF4-FFF2-40B4-BE49-F238E27FC236}">
                <a16:creationId xmlns:a16="http://schemas.microsoft.com/office/drawing/2014/main" id="{DCD3CF9C-9E6E-1A42-9280-4C32A7ED4BE1}"/>
              </a:ext>
            </a:extLst>
          </p:cNvPr>
          <p:cNvSpPr/>
          <p:nvPr/>
        </p:nvSpPr>
        <p:spPr>
          <a:xfrm>
            <a:off x="9143509" y="4467545"/>
            <a:ext cx="1244184" cy="2415758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BBFFD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8AC44A65-685A-7146-A19D-B16EC545E874}"/>
              </a:ext>
            </a:extLst>
          </p:cNvPr>
          <p:cNvSpPr/>
          <p:nvPr/>
        </p:nvSpPr>
        <p:spPr>
          <a:xfrm>
            <a:off x="0" y="-15523"/>
            <a:ext cx="12192000" cy="6437624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18900000" algn="bl" rotWithShape="0">
              <a:schemeClr val="bg1"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dirty="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9F5AA764-F81D-CF41-A19E-ABA1F8BF54C6}"/>
              </a:ext>
            </a:extLst>
          </p:cNvPr>
          <p:cNvSpPr txBox="1"/>
          <p:nvPr/>
        </p:nvSpPr>
        <p:spPr>
          <a:xfrm>
            <a:off x="1288159" y="6519053"/>
            <a:ext cx="535694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solidFill>
                  <a:schemeClr val="bg1"/>
                </a:solidFill>
                <a:latin typeface="+mj-lt"/>
              </a:rPr>
              <a:t>| </a:t>
            </a:r>
            <a:r>
              <a:rPr lang="en-US" sz="900" dirty="0">
                <a:solidFill>
                  <a:schemeClr val="tx2">
                    <a:lumMod val="20000"/>
                    <a:lumOff val="80000"/>
                  </a:schemeClr>
                </a:solidFill>
                <a:latin typeface="+mj-lt"/>
              </a:rPr>
              <a:t>Competitive Intelligence Automation</a:t>
            </a:r>
          </a:p>
        </p:txBody>
      </p:sp>
      <p:sp>
        <p:nvSpPr>
          <p:cNvPr id="34" name="Title 1">
            <a:extLst>
              <a:ext uri="{FF2B5EF4-FFF2-40B4-BE49-F238E27FC236}">
                <a16:creationId xmlns:a16="http://schemas.microsoft.com/office/drawing/2014/main" id="{59ABB9AC-3337-9142-BB9A-223C8E5D5493}"/>
              </a:ext>
            </a:extLst>
          </p:cNvPr>
          <p:cNvSpPr txBox="1">
            <a:spLocks/>
          </p:cNvSpPr>
          <p:nvPr/>
        </p:nvSpPr>
        <p:spPr>
          <a:xfrm>
            <a:off x="897626" y="381454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700" b="1" dirty="0">
                <a:latin typeface="Calibri" panose="020F0502020204030204" pitchFamily="34" charset="0"/>
                <a:ea typeface="Lato" charset="0"/>
                <a:cs typeface="Calibri" panose="020F0502020204030204" pitchFamily="34" charset="0"/>
              </a:rPr>
              <a:t>Product Comparison Summary</a:t>
            </a:r>
          </a:p>
        </p:txBody>
      </p: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507BF897-7321-744F-A1CA-EE657B1EF4F2}"/>
              </a:ext>
            </a:extLst>
          </p:cNvPr>
          <p:cNvCxnSpPr/>
          <p:nvPr/>
        </p:nvCxnSpPr>
        <p:spPr>
          <a:xfrm>
            <a:off x="984466" y="1518154"/>
            <a:ext cx="973394" cy="0"/>
          </a:xfrm>
          <a:prstGeom prst="line">
            <a:avLst/>
          </a:prstGeom>
          <a:ln w="38100">
            <a:solidFill>
              <a:srgbClr val="1A2A3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37" name="Table 36">
            <a:extLst>
              <a:ext uri="{FF2B5EF4-FFF2-40B4-BE49-F238E27FC236}">
                <a16:creationId xmlns:a16="http://schemas.microsoft.com/office/drawing/2014/main" id="{CF3D70A9-1148-6847-85AD-C4D0B12340D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4233610"/>
              </p:ext>
            </p:extLst>
          </p:nvPr>
        </p:nvGraphicFramePr>
        <p:xfrm>
          <a:off x="1256753" y="2092121"/>
          <a:ext cx="2624258" cy="44040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62425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40405">
                <a:tc>
                  <a:txBody>
                    <a:bodyPr/>
                    <a:lstStyle/>
                    <a:p>
                      <a:r>
                        <a:rPr lang="en-US" sz="1600" b="1" i="0" dirty="0">
                          <a:solidFill>
                            <a:srgbClr val="1A2A36"/>
                          </a:solidFill>
                          <a:latin typeface="Calibri" panose="020F0502020204030204" pitchFamily="34" charset="0"/>
                          <a:ea typeface="Helvetica Neue Light" charset="0"/>
                          <a:cs typeface="Calibri" panose="020F0502020204030204" pitchFamily="34" charset="0"/>
                        </a:rPr>
                        <a:t>   </a:t>
                      </a:r>
                      <a:r>
                        <a:rPr lang="en-US" sz="1800" b="1" i="0" dirty="0">
                          <a:solidFill>
                            <a:srgbClr val="1A2A36"/>
                          </a:solidFill>
                          <a:latin typeface="Calibri" panose="020F0502020204030204" pitchFamily="34" charset="0"/>
                          <a:ea typeface="Helvetica Light" charset="0"/>
                          <a:cs typeface="Calibri" panose="020F0502020204030204" pitchFamily="34" charset="0"/>
                        </a:rPr>
                        <a:t>COMPETITOR</a:t>
                      </a:r>
                      <a:r>
                        <a:rPr lang="en-US" sz="1800" b="1" i="0" baseline="0" dirty="0">
                          <a:solidFill>
                            <a:srgbClr val="1A2A36"/>
                          </a:solidFill>
                          <a:latin typeface="Calibri" panose="020F0502020204030204" pitchFamily="34" charset="0"/>
                          <a:ea typeface="Helvetica Light" charset="0"/>
                          <a:cs typeface="Calibri" panose="020F0502020204030204" pitchFamily="34" charset="0"/>
                        </a:rPr>
                        <a:t>  1</a:t>
                      </a:r>
                      <a:endParaRPr lang="en-US" sz="1800" b="1" i="0" dirty="0">
                        <a:solidFill>
                          <a:srgbClr val="1A2A36"/>
                        </a:solidFill>
                        <a:latin typeface="Calibri" panose="020F0502020204030204" pitchFamily="34" charset="0"/>
                        <a:ea typeface="Helvetica Light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39" name="Table 38">
            <a:extLst>
              <a:ext uri="{FF2B5EF4-FFF2-40B4-BE49-F238E27FC236}">
                <a16:creationId xmlns:a16="http://schemas.microsoft.com/office/drawing/2014/main" id="{66F1F906-0913-E043-8D14-634B610E31A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3634451"/>
              </p:ext>
            </p:extLst>
          </p:nvPr>
        </p:nvGraphicFramePr>
        <p:xfrm>
          <a:off x="5106357" y="2092121"/>
          <a:ext cx="2624922" cy="44040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62492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40405">
                <a:tc>
                  <a:txBody>
                    <a:bodyPr/>
                    <a:lstStyle/>
                    <a:p>
                      <a:r>
                        <a:rPr lang="en-US" sz="1600" b="1" i="0" dirty="0">
                          <a:solidFill>
                            <a:srgbClr val="1A2A36"/>
                          </a:solidFill>
                          <a:latin typeface="Calibri" panose="020F0502020204030204" pitchFamily="34" charset="0"/>
                          <a:ea typeface="Helvetica Neue Light" charset="0"/>
                          <a:cs typeface="Calibri" panose="020F0502020204030204" pitchFamily="34" charset="0"/>
                        </a:rPr>
                        <a:t>   </a:t>
                      </a:r>
                      <a:r>
                        <a:rPr lang="en-US" sz="1800" b="1" i="0" dirty="0">
                          <a:solidFill>
                            <a:srgbClr val="1A2A36"/>
                          </a:solidFill>
                          <a:latin typeface="Calibri" panose="020F0502020204030204" pitchFamily="34" charset="0"/>
                          <a:ea typeface="Helvetica Light" charset="0"/>
                          <a:cs typeface="Calibri" panose="020F0502020204030204" pitchFamily="34" charset="0"/>
                        </a:rPr>
                        <a:t>COMPETITOR</a:t>
                      </a:r>
                      <a:r>
                        <a:rPr lang="en-US" sz="1800" b="1" i="0" baseline="0" dirty="0">
                          <a:solidFill>
                            <a:srgbClr val="1A2A36"/>
                          </a:solidFill>
                          <a:latin typeface="Calibri" panose="020F0502020204030204" pitchFamily="34" charset="0"/>
                          <a:ea typeface="Helvetica Light" charset="0"/>
                          <a:cs typeface="Calibri" panose="020F0502020204030204" pitchFamily="34" charset="0"/>
                        </a:rPr>
                        <a:t>  2</a:t>
                      </a:r>
                      <a:endParaRPr lang="en-US" sz="1800" b="1" i="0" dirty="0">
                        <a:solidFill>
                          <a:srgbClr val="1A2A36"/>
                        </a:solidFill>
                        <a:latin typeface="Calibri" panose="020F0502020204030204" pitchFamily="34" charset="0"/>
                        <a:ea typeface="Helvetica Light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40" name="Table 39">
            <a:extLst>
              <a:ext uri="{FF2B5EF4-FFF2-40B4-BE49-F238E27FC236}">
                <a16:creationId xmlns:a16="http://schemas.microsoft.com/office/drawing/2014/main" id="{95AF77A9-37CF-A94E-9EA0-DB599D27EFF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58517765"/>
              </p:ext>
            </p:extLst>
          </p:nvPr>
        </p:nvGraphicFramePr>
        <p:xfrm>
          <a:off x="8769813" y="2058668"/>
          <a:ext cx="2624922" cy="44040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62492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40405">
                <a:tc>
                  <a:txBody>
                    <a:bodyPr/>
                    <a:lstStyle/>
                    <a:p>
                      <a:r>
                        <a:rPr lang="en-US" sz="1800" b="1" i="0" dirty="0">
                          <a:solidFill>
                            <a:srgbClr val="1A2A36"/>
                          </a:solidFill>
                          <a:latin typeface="Calibri" panose="020F0502020204030204" pitchFamily="34" charset="0"/>
                          <a:ea typeface="Helvetica Neue Light" charset="0"/>
                          <a:cs typeface="Calibri" panose="020F0502020204030204" pitchFamily="34" charset="0"/>
                        </a:rPr>
                        <a:t>   </a:t>
                      </a:r>
                      <a:r>
                        <a:rPr lang="en-US" sz="1800" b="1" i="0" dirty="0">
                          <a:solidFill>
                            <a:srgbClr val="1A2A36"/>
                          </a:solidFill>
                          <a:latin typeface="Calibri" panose="020F0502020204030204" pitchFamily="34" charset="0"/>
                          <a:ea typeface="Helvetica Light" charset="0"/>
                          <a:cs typeface="Calibri" panose="020F0502020204030204" pitchFamily="34" charset="0"/>
                        </a:rPr>
                        <a:t>COMPETITOR</a:t>
                      </a:r>
                      <a:r>
                        <a:rPr lang="en-US" sz="1800" b="1" i="0" baseline="0" dirty="0">
                          <a:solidFill>
                            <a:srgbClr val="1A2A36"/>
                          </a:solidFill>
                          <a:latin typeface="Calibri" panose="020F0502020204030204" pitchFamily="34" charset="0"/>
                          <a:ea typeface="Helvetica Light" charset="0"/>
                          <a:cs typeface="Calibri" panose="020F0502020204030204" pitchFamily="34" charset="0"/>
                        </a:rPr>
                        <a:t>  3</a:t>
                      </a:r>
                      <a:endParaRPr lang="en-US" sz="1800" b="1" i="0" dirty="0">
                        <a:solidFill>
                          <a:srgbClr val="1A2A36"/>
                        </a:solidFill>
                        <a:latin typeface="Calibri" panose="020F0502020204030204" pitchFamily="34" charset="0"/>
                        <a:ea typeface="Helvetica Light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41" name="Table 40">
            <a:extLst>
              <a:ext uri="{FF2B5EF4-FFF2-40B4-BE49-F238E27FC236}">
                <a16:creationId xmlns:a16="http://schemas.microsoft.com/office/drawing/2014/main" id="{5E82C2F3-0080-3743-90F7-D4829A166A6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4022888"/>
              </p:ext>
            </p:extLst>
          </p:nvPr>
        </p:nvGraphicFramePr>
        <p:xfrm>
          <a:off x="1410287" y="3175000"/>
          <a:ext cx="2432462" cy="271575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43246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850850">
                <a:tc>
                  <a:txBody>
                    <a:bodyPr/>
                    <a:lstStyle/>
                    <a:p>
                      <a:endParaRPr lang="en-US" sz="1200" b="0" i="0" u="none" strike="noStrike" kern="1200" dirty="0">
                        <a:solidFill>
                          <a:schemeClr val="bg2">
                            <a:lumMod val="50000"/>
                          </a:schemeClr>
                        </a:solidFill>
                        <a:effectLst/>
                        <a:latin typeface="+mn-lt"/>
                        <a:ea typeface="Helvetica" charset="0"/>
                        <a:cs typeface="Calibri Light" panose="020F0302020204030204" pitchFamily="34" charset="0"/>
                      </a:endParaRPr>
                    </a:p>
                  </a:txBody>
                  <a:tcPr marL="75380" marR="75380" marT="37690" marB="3769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2455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i="0" u="none" strike="noStrike" kern="1200" dirty="0">
                          <a:solidFill>
                            <a:srgbClr val="1A2A36"/>
                          </a:solidFill>
                          <a:effectLst/>
                          <a:latin typeface="Calibri" panose="020F0502020204030204" pitchFamily="34" charset="0"/>
                          <a:ea typeface="Helvetica" charset="0"/>
                          <a:cs typeface="Calibri" panose="020F0502020204030204" pitchFamily="34" charset="0"/>
                        </a:rPr>
                        <a:t>Opportunities</a:t>
                      </a:r>
                      <a:endParaRPr lang="en-US" sz="1200" b="1" i="0" dirty="0">
                        <a:solidFill>
                          <a:srgbClr val="1A2A36"/>
                        </a:solidFill>
                        <a:latin typeface="Calibri" panose="020F0502020204030204" pitchFamily="34" charset="0"/>
                        <a:ea typeface="Helvetica" charset="0"/>
                        <a:cs typeface="Calibri" panose="020F0502020204030204" pitchFamily="34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b="0" i="0" u="none" strike="noStrike" kern="1200" dirty="0">
                        <a:solidFill>
                          <a:schemeClr val="bg2">
                            <a:lumMod val="50000"/>
                          </a:schemeClr>
                        </a:solidFill>
                        <a:effectLst/>
                        <a:latin typeface="+mn-lt"/>
                        <a:ea typeface="Helvetica" charset="0"/>
                        <a:cs typeface="Calibri Light" panose="020F0302020204030204" pitchFamily="34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b="0" i="0" dirty="0">
                        <a:solidFill>
                          <a:schemeClr val="bg2">
                            <a:lumMod val="50000"/>
                          </a:schemeClr>
                        </a:solidFill>
                        <a:latin typeface="+mn-lt"/>
                        <a:ea typeface="Helvetica" charset="0"/>
                        <a:cs typeface="Calibri Light" panose="020F0302020204030204" pitchFamily="34" charset="0"/>
                      </a:endParaRPr>
                    </a:p>
                    <a:p>
                      <a:endParaRPr lang="en-US" sz="1500" b="0" i="0" dirty="0">
                        <a:noFill/>
                        <a:latin typeface="+mn-lt"/>
                        <a:ea typeface="Helvetica" charset="0"/>
                        <a:cs typeface="Calibri Light" panose="020F0302020204030204" pitchFamily="34" charset="0"/>
                      </a:endParaRPr>
                    </a:p>
                  </a:txBody>
                  <a:tcPr marL="75380" marR="75380" marT="37690" marB="3769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4034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i="0" u="none" strike="noStrike" kern="1200" dirty="0">
                          <a:solidFill>
                            <a:srgbClr val="1A2A36"/>
                          </a:solidFill>
                          <a:effectLst/>
                          <a:latin typeface="Calibri" panose="020F0502020204030204" pitchFamily="34" charset="0"/>
                          <a:ea typeface="Helvetica" charset="0"/>
                          <a:cs typeface="Calibri" panose="020F0502020204030204" pitchFamily="34" charset="0"/>
                        </a:rPr>
                        <a:t>Threats</a:t>
                      </a:r>
                      <a:endParaRPr lang="en-US" sz="1500" b="1" i="0" dirty="0">
                        <a:ln>
                          <a:solidFill>
                            <a:schemeClr val="tx1"/>
                          </a:solidFill>
                        </a:ln>
                        <a:solidFill>
                          <a:srgbClr val="1A2A36"/>
                        </a:solidFill>
                        <a:latin typeface="Calibri" panose="020F0502020204030204" pitchFamily="34" charset="0"/>
                        <a:ea typeface="Helvetica" charset="0"/>
                        <a:cs typeface="Calibri" panose="020F0502020204030204" pitchFamily="34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b="0" i="0" dirty="0">
                        <a:solidFill>
                          <a:schemeClr val="bg2">
                            <a:lumMod val="50000"/>
                          </a:schemeClr>
                        </a:solidFill>
                        <a:latin typeface="+mn-lt"/>
                        <a:ea typeface="Helvetica" charset="0"/>
                        <a:cs typeface="Calibri Light" panose="020F0302020204030204" pitchFamily="34" charset="0"/>
                      </a:endParaRPr>
                    </a:p>
                    <a:p>
                      <a:endParaRPr lang="en-US" sz="1500" b="0" i="0" dirty="0">
                        <a:ln>
                          <a:solidFill>
                            <a:schemeClr val="tx1"/>
                          </a:solidFill>
                        </a:ln>
                        <a:noFill/>
                        <a:latin typeface="+mn-lt"/>
                        <a:ea typeface="Helvetica" charset="0"/>
                        <a:cs typeface="Calibri Light" panose="020F0302020204030204" pitchFamily="34" charset="0"/>
                      </a:endParaRPr>
                    </a:p>
                  </a:txBody>
                  <a:tcPr marL="75380" marR="75380" marT="37690" marB="3769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44" name="Oval 43">
            <a:extLst>
              <a:ext uri="{FF2B5EF4-FFF2-40B4-BE49-F238E27FC236}">
                <a16:creationId xmlns:a16="http://schemas.microsoft.com/office/drawing/2014/main" id="{74F9E3CA-04F3-F04E-99C1-C6A4321643D7}"/>
              </a:ext>
            </a:extLst>
          </p:cNvPr>
          <p:cNvSpPr/>
          <p:nvPr/>
        </p:nvSpPr>
        <p:spPr>
          <a:xfrm>
            <a:off x="1027181" y="2100587"/>
            <a:ext cx="298473" cy="298473"/>
          </a:xfrm>
          <a:prstGeom prst="ellipse">
            <a:avLst/>
          </a:prstGeom>
          <a:solidFill>
            <a:srgbClr val="DFD2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0000"/>
              </a:solidFill>
            </a:endParaRPr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id="{00D3F3BF-9537-7D46-B81D-529D447123C3}"/>
              </a:ext>
            </a:extLst>
          </p:cNvPr>
          <p:cNvSpPr/>
          <p:nvPr/>
        </p:nvSpPr>
        <p:spPr>
          <a:xfrm>
            <a:off x="4830101" y="2100587"/>
            <a:ext cx="298473" cy="298473"/>
          </a:xfrm>
          <a:prstGeom prst="ellipse">
            <a:avLst/>
          </a:prstGeom>
          <a:solidFill>
            <a:srgbClr val="B880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0000"/>
              </a:solidFill>
            </a:endParaRPr>
          </a:p>
        </p:txBody>
      </p:sp>
      <p:sp>
        <p:nvSpPr>
          <p:cNvPr id="46" name="Oval 45">
            <a:extLst>
              <a:ext uri="{FF2B5EF4-FFF2-40B4-BE49-F238E27FC236}">
                <a16:creationId xmlns:a16="http://schemas.microsoft.com/office/drawing/2014/main" id="{2E983806-A15B-DF49-AE9E-C1FF5AB74D36}"/>
              </a:ext>
            </a:extLst>
          </p:cNvPr>
          <p:cNvSpPr/>
          <p:nvPr/>
        </p:nvSpPr>
        <p:spPr>
          <a:xfrm>
            <a:off x="8493321" y="2100587"/>
            <a:ext cx="298473" cy="298473"/>
          </a:xfrm>
          <a:prstGeom prst="ellipse">
            <a:avLst/>
          </a:prstGeom>
          <a:solidFill>
            <a:srgbClr val="6C31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0000"/>
              </a:solidFill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03A837D2-FD1F-204F-8E9D-5FEAA70159E8}"/>
              </a:ext>
            </a:extLst>
          </p:cNvPr>
          <p:cNvSpPr txBox="1"/>
          <p:nvPr/>
        </p:nvSpPr>
        <p:spPr>
          <a:xfrm>
            <a:off x="1408956" y="2720864"/>
            <a:ext cx="20700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Calibri" panose="020F0502020204030204" pitchFamily="34" charset="0"/>
                <a:cs typeface="Calibri" panose="020F0502020204030204" pitchFamily="34" charset="0"/>
              </a:rPr>
              <a:t>How does their pricing compare to ours </a:t>
            </a:r>
          </a:p>
        </p:txBody>
      </p:sp>
      <p:graphicFrame>
        <p:nvGraphicFramePr>
          <p:cNvPr id="25" name="Table 24">
            <a:extLst>
              <a:ext uri="{FF2B5EF4-FFF2-40B4-BE49-F238E27FC236}">
                <a16:creationId xmlns:a16="http://schemas.microsoft.com/office/drawing/2014/main" id="{C6522D93-B237-D448-A65A-20AAA3B7034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83978127"/>
              </p:ext>
            </p:extLst>
          </p:nvPr>
        </p:nvGraphicFramePr>
        <p:xfrm>
          <a:off x="5245670" y="3175000"/>
          <a:ext cx="2432462" cy="271575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43246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850850">
                <a:tc>
                  <a:txBody>
                    <a:bodyPr/>
                    <a:lstStyle/>
                    <a:p>
                      <a:endParaRPr lang="en-US" sz="1200" b="0" i="0" u="none" strike="noStrike" kern="1200" dirty="0">
                        <a:solidFill>
                          <a:schemeClr val="bg2">
                            <a:lumMod val="50000"/>
                          </a:schemeClr>
                        </a:solidFill>
                        <a:effectLst/>
                        <a:latin typeface="+mn-lt"/>
                        <a:ea typeface="Helvetica" charset="0"/>
                        <a:cs typeface="Calibri Light" panose="020F0302020204030204" pitchFamily="34" charset="0"/>
                      </a:endParaRPr>
                    </a:p>
                  </a:txBody>
                  <a:tcPr marL="75380" marR="75380" marT="37690" marB="3769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2455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i="0" u="none" strike="noStrike" kern="1200" dirty="0">
                          <a:solidFill>
                            <a:srgbClr val="1A2A36"/>
                          </a:solidFill>
                          <a:effectLst/>
                          <a:latin typeface="Calibri" panose="020F0502020204030204" pitchFamily="34" charset="0"/>
                          <a:ea typeface="Helvetica" charset="0"/>
                          <a:cs typeface="Calibri" panose="020F0502020204030204" pitchFamily="34" charset="0"/>
                        </a:rPr>
                        <a:t>Opportunities</a:t>
                      </a:r>
                      <a:endParaRPr lang="en-US" sz="1200" b="1" i="0" dirty="0">
                        <a:solidFill>
                          <a:srgbClr val="1A2A36"/>
                        </a:solidFill>
                        <a:latin typeface="Calibri" panose="020F0502020204030204" pitchFamily="34" charset="0"/>
                        <a:ea typeface="Helvetica" charset="0"/>
                        <a:cs typeface="Calibri" panose="020F0502020204030204" pitchFamily="34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b="0" i="0" u="none" strike="noStrike" kern="1200" dirty="0">
                        <a:solidFill>
                          <a:schemeClr val="bg2">
                            <a:lumMod val="50000"/>
                          </a:schemeClr>
                        </a:solidFill>
                        <a:effectLst/>
                        <a:latin typeface="+mn-lt"/>
                        <a:ea typeface="Helvetica" charset="0"/>
                        <a:cs typeface="Calibri Light" panose="020F0302020204030204" pitchFamily="34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b="0" i="0" dirty="0">
                        <a:solidFill>
                          <a:schemeClr val="bg2">
                            <a:lumMod val="50000"/>
                          </a:schemeClr>
                        </a:solidFill>
                        <a:latin typeface="+mn-lt"/>
                        <a:ea typeface="Helvetica" charset="0"/>
                        <a:cs typeface="Calibri Light" panose="020F0302020204030204" pitchFamily="34" charset="0"/>
                      </a:endParaRPr>
                    </a:p>
                    <a:p>
                      <a:endParaRPr lang="en-US" sz="1500" b="0" i="0" dirty="0">
                        <a:noFill/>
                        <a:latin typeface="+mn-lt"/>
                        <a:ea typeface="Helvetica" charset="0"/>
                        <a:cs typeface="Calibri Light" panose="020F0302020204030204" pitchFamily="34" charset="0"/>
                      </a:endParaRPr>
                    </a:p>
                  </a:txBody>
                  <a:tcPr marL="75380" marR="75380" marT="37690" marB="3769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4034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i="0" u="none" strike="noStrike" kern="1200" dirty="0">
                          <a:solidFill>
                            <a:srgbClr val="1A2A36"/>
                          </a:solidFill>
                          <a:effectLst/>
                          <a:latin typeface="Calibri" panose="020F0502020204030204" pitchFamily="34" charset="0"/>
                          <a:ea typeface="Helvetica" charset="0"/>
                          <a:cs typeface="Calibri" panose="020F0502020204030204" pitchFamily="34" charset="0"/>
                        </a:rPr>
                        <a:t>Threats</a:t>
                      </a:r>
                      <a:endParaRPr lang="en-US" sz="1500" b="1" i="0" dirty="0">
                        <a:ln>
                          <a:solidFill>
                            <a:schemeClr val="tx1"/>
                          </a:solidFill>
                        </a:ln>
                        <a:solidFill>
                          <a:srgbClr val="1A2A36"/>
                        </a:solidFill>
                        <a:latin typeface="Calibri" panose="020F0502020204030204" pitchFamily="34" charset="0"/>
                        <a:ea typeface="Helvetica" charset="0"/>
                        <a:cs typeface="Calibri" panose="020F0502020204030204" pitchFamily="34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b="0" i="0" dirty="0">
                        <a:solidFill>
                          <a:schemeClr val="bg2">
                            <a:lumMod val="50000"/>
                          </a:schemeClr>
                        </a:solidFill>
                        <a:latin typeface="+mn-lt"/>
                        <a:ea typeface="Helvetica" charset="0"/>
                        <a:cs typeface="Calibri Light" panose="020F0302020204030204" pitchFamily="34" charset="0"/>
                      </a:endParaRPr>
                    </a:p>
                    <a:p>
                      <a:endParaRPr lang="en-US" sz="1500" b="0" i="0" dirty="0">
                        <a:ln>
                          <a:solidFill>
                            <a:schemeClr val="tx1"/>
                          </a:solidFill>
                        </a:ln>
                        <a:noFill/>
                        <a:latin typeface="+mn-lt"/>
                        <a:ea typeface="Helvetica" charset="0"/>
                        <a:cs typeface="Calibri Light" panose="020F0302020204030204" pitchFamily="34" charset="0"/>
                      </a:endParaRPr>
                    </a:p>
                  </a:txBody>
                  <a:tcPr marL="75380" marR="75380" marT="37690" marB="3769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26" name="TextBox 25">
            <a:extLst>
              <a:ext uri="{FF2B5EF4-FFF2-40B4-BE49-F238E27FC236}">
                <a16:creationId xmlns:a16="http://schemas.microsoft.com/office/drawing/2014/main" id="{6E280A06-9FB5-3046-BDAF-77D5AB15AE38}"/>
              </a:ext>
            </a:extLst>
          </p:cNvPr>
          <p:cNvSpPr txBox="1"/>
          <p:nvPr/>
        </p:nvSpPr>
        <p:spPr>
          <a:xfrm>
            <a:off x="5244339" y="2720864"/>
            <a:ext cx="20700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Calibri" panose="020F0502020204030204" pitchFamily="34" charset="0"/>
                <a:cs typeface="Calibri" panose="020F0502020204030204" pitchFamily="34" charset="0"/>
              </a:rPr>
              <a:t>How does their pricing compare to ours </a:t>
            </a:r>
          </a:p>
        </p:txBody>
      </p:sp>
      <p:graphicFrame>
        <p:nvGraphicFramePr>
          <p:cNvPr id="28" name="Table 27">
            <a:extLst>
              <a:ext uri="{FF2B5EF4-FFF2-40B4-BE49-F238E27FC236}">
                <a16:creationId xmlns:a16="http://schemas.microsoft.com/office/drawing/2014/main" id="{8A74FE4F-C1A2-3441-80E1-8772551AA4A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48776053"/>
              </p:ext>
            </p:extLst>
          </p:nvPr>
        </p:nvGraphicFramePr>
        <p:xfrm>
          <a:off x="8962273" y="3175000"/>
          <a:ext cx="2432462" cy="271575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43246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850850">
                <a:tc>
                  <a:txBody>
                    <a:bodyPr/>
                    <a:lstStyle/>
                    <a:p>
                      <a:endParaRPr lang="en-US" sz="1200" b="0" i="0" u="none" strike="noStrike" kern="1200" dirty="0">
                        <a:solidFill>
                          <a:schemeClr val="bg2">
                            <a:lumMod val="50000"/>
                          </a:schemeClr>
                        </a:solidFill>
                        <a:effectLst/>
                        <a:latin typeface="+mn-lt"/>
                        <a:ea typeface="Helvetica" charset="0"/>
                        <a:cs typeface="Calibri Light" panose="020F0302020204030204" pitchFamily="34" charset="0"/>
                      </a:endParaRPr>
                    </a:p>
                  </a:txBody>
                  <a:tcPr marL="75380" marR="75380" marT="37690" marB="3769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2455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i="0" u="none" strike="noStrike" kern="1200" dirty="0">
                          <a:solidFill>
                            <a:srgbClr val="1A2A36"/>
                          </a:solidFill>
                          <a:effectLst/>
                          <a:latin typeface="Calibri" panose="020F0502020204030204" pitchFamily="34" charset="0"/>
                          <a:ea typeface="Helvetica" charset="0"/>
                          <a:cs typeface="Calibri" panose="020F0502020204030204" pitchFamily="34" charset="0"/>
                        </a:rPr>
                        <a:t>Opportunities</a:t>
                      </a:r>
                      <a:endParaRPr lang="en-US" sz="1200" b="1" i="0" dirty="0">
                        <a:solidFill>
                          <a:srgbClr val="1A2A36"/>
                        </a:solidFill>
                        <a:latin typeface="Calibri" panose="020F0502020204030204" pitchFamily="34" charset="0"/>
                        <a:ea typeface="Helvetica" charset="0"/>
                        <a:cs typeface="Calibri" panose="020F0502020204030204" pitchFamily="34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b="0" i="0" u="none" strike="noStrike" kern="1200" dirty="0">
                        <a:solidFill>
                          <a:schemeClr val="bg2">
                            <a:lumMod val="50000"/>
                          </a:schemeClr>
                        </a:solidFill>
                        <a:effectLst/>
                        <a:latin typeface="+mn-lt"/>
                        <a:ea typeface="Helvetica" charset="0"/>
                        <a:cs typeface="Calibri Light" panose="020F0302020204030204" pitchFamily="34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b="0" i="0" dirty="0">
                        <a:solidFill>
                          <a:schemeClr val="bg2">
                            <a:lumMod val="50000"/>
                          </a:schemeClr>
                        </a:solidFill>
                        <a:latin typeface="+mn-lt"/>
                        <a:ea typeface="Helvetica" charset="0"/>
                        <a:cs typeface="Calibri Light" panose="020F0302020204030204" pitchFamily="34" charset="0"/>
                      </a:endParaRPr>
                    </a:p>
                    <a:p>
                      <a:endParaRPr lang="en-US" sz="1500" b="0" i="0" dirty="0">
                        <a:noFill/>
                        <a:latin typeface="+mn-lt"/>
                        <a:ea typeface="Helvetica" charset="0"/>
                        <a:cs typeface="Calibri Light" panose="020F0302020204030204" pitchFamily="34" charset="0"/>
                      </a:endParaRPr>
                    </a:p>
                  </a:txBody>
                  <a:tcPr marL="75380" marR="75380" marT="37690" marB="3769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4034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i="0" u="none" strike="noStrike" kern="1200" dirty="0">
                          <a:solidFill>
                            <a:srgbClr val="1A2A36"/>
                          </a:solidFill>
                          <a:effectLst/>
                          <a:latin typeface="Calibri" panose="020F0502020204030204" pitchFamily="34" charset="0"/>
                          <a:ea typeface="Helvetica" charset="0"/>
                          <a:cs typeface="Calibri" panose="020F0502020204030204" pitchFamily="34" charset="0"/>
                        </a:rPr>
                        <a:t>Threats</a:t>
                      </a:r>
                      <a:endParaRPr lang="en-US" sz="1500" b="1" i="0" dirty="0">
                        <a:ln>
                          <a:solidFill>
                            <a:schemeClr val="tx1"/>
                          </a:solidFill>
                        </a:ln>
                        <a:solidFill>
                          <a:srgbClr val="1A2A36"/>
                        </a:solidFill>
                        <a:latin typeface="Calibri" panose="020F0502020204030204" pitchFamily="34" charset="0"/>
                        <a:ea typeface="Helvetica" charset="0"/>
                        <a:cs typeface="Calibri" panose="020F0502020204030204" pitchFamily="34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b="0" i="0" dirty="0">
                        <a:solidFill>
                          <a:schemeClr val="bg2">
                            <a:lumMod val="50000"/>
                          </a:schemeClr>
                        </a:solidFill>
                        <a:latin typeface="+mn-lt"/>
                        <a:ea typeface="Helvetica" charset="0"/>
                        <a:cs typeface="Calibri Light" panose="020F0302020204030204" pitchFamily="34" charset="0"/>
                      </a:endParaRPr>
                    </a:p>
                    <a:p>
                      <a:endParaRPr lang="en-US" sz="1500" b="0" i="0" dirty="0">
                        <a:ln>
                          <a:solidFill>
                            <a:schemeClr val="tx1"/>
                          </a:solidFill>
                        </a:ln>
                        <a:noFill/>
                        <a:latin typeface="+mn-lt"/>
                        <a:ea typeface="Helvetica" charset="0"/>
                        <a:cs typeface="Calibri Light" panose="020F0302020204030204" pitchFamily="34" charset="0"/>
                      </a:endParaRPr>
                    </a:p>
                  </a:txBody>
                  <a:tcPr marL="75380" marR="75380" marT="37690" marB="3769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29" name="TextBox 28">
            <a:extLst>
              <a:ext uri="{FF2B5EF4-FFF2-40B4-BE49-F238E27FC236}">
                <a16:creationId xmlns:a16="http://schemas.microsoft.com/office/drawing/2014/main" id="{6FD9A6A5-AFD6-B048-9255-18A7E584D229}"/>
              </a:ext>
            </a:extLst>
          </p:cNvPr>
          <p:cNvSpPr txBox="1"/>
          <p:nvPr/>
        </p:nvSpPr>
        <p:spPr>
          <a:xfrm>
            <a:off x="8960942" y="2720864"/>
            <a:ext cx="20700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Calibri" panose="020F0502020204030204" pitchFamily="34" charset="0"/>
                <a:cs typeface="Calibri" panose="020F0502020204030204" pitchFamily="34" charset="0"/>
              </a:rPr>
              <a:t>How does their pricing compare to ours </a:t>
            </a:r>
          </a:p>
        </p:txBody>
      </p:sp>
      <p:pic>
        <p:nvPicPr>
          <p:cNvPr id="2" name="Picture 1" descr="A white text on a black background&#10;&#10;Description automatically generated">
            <a:extLst>
              <a:ext uri="{FF2B5EF4-FFF2-40B4-BE49-F238E27FC236}">
                <a16:creationId xmlns:a16="http://schemas.microsoft.com/office/drawing/2014/main" id="{3CEDF22F-F025-5A26-43AA-382F0D4C06E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4246" y="6526760"/>
            <a:ext cx="945614" cy="2307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057452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8">
            <a:extLst>
              <a:ext uri="{FF2B5EF4-FFF2-40B4-BE49-F238E27FC236}">
                <a16:creationId xmlns:a16="http://schemas.microsoft.com/office/drawing/2014/main" id="{108071E7-9BC3-3C47-B4E9-9AD14A086D13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48158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81D8204C-4C94-3D49-83D6-34735AC6F515}"/>
              </a:ext>
            </a:extLst>
          </p:cNvPr>
          <p:cNvGrpSpPr/>
          <p:nvPr/>
        </p:nvGrpSpPr>
        <p:grpSpPr>
          <a:xfrm>
            <a:off x="10387693" y="3132813"/>
            <a:ext cx="1239157" cy="3741321"/>
            <a:chOff x="8003865" y="4339710"/>
            <a:chExt cx="838199" cy="2783803"/>
          </a:xfrm>
          <a:solidFill>
            <a:srgbClr val="6EDBFF"/>
          </a:solidFill>
        </p:grpSpPr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6BE90B15-7A5F-F140-B632-0D139E7F110F}"/>
                </a:ext>
              </a:extLst>
            </p:cNvPr>
            <p:cNvSpPr/>
            <p:nvPr/>
          </p:nvSpPr>
          <p:spPr>
            <a:xfrm>
              <a:off x="8003865" y="4339710"/>
              <a:ext cx="838199" cy="838199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E89F870A-ECC2-CA41-A946-A9E661895B99}"/>
                </a:ext>
              </a:extLst>
            </p:cNvPr>
            <p:cNvSpPr/>
            <p:nvPr/>
          </p:nvSpPr>
          <p:spPr>
            <a:xfrm>
              <a:off x="8003865" y="4758813"/>
              <a:ext cx="838199" cy="23647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5" name="Title 1">
            <a:extLst>
              <a:ext uri="{FF2B5EF4-FFF2-40B4-BE49-F238E27FC236}">
                <a16:creationId xmlns:a16="http://schemas.microsoft.com/office/drawing/2014/main" id="{FB78C90C-54D2-B745-AEF6-3F239EB84EF9}"/>
              </a:ext>
            </a:extLst>
          </p:cNvPr>
          <p:cNvSpPr txBox="1">
            <a:spLocks/>
          </p:cNvSpPr>
          <p:nvPr/>
        </p:nvSpPr>
        <p:spPr>
          <a:xfrm>
            <a:off x="2337905" y="2611383"/>
            <a:ext cx="10515600" cy="132556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ctr">
            <a:normAutofit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en-US" b="1" dirty="0">
                <a:solidFill>
                  <a:schemeClr val="bg1"/>
                </a:solidFill>
                <a:latin typeface="Calibri" panose="020F0502020204030204" pitchFamily="34" charset="0"/>
                <a:ea typeface="Lato" charset="0"/>
                <a:cs typeface="Calibri" panose="020F0502020204030204" pitchFamily="34" charset="0"/>
              </a:rPr>
              <a:t>Marketing </a:t>
            </a:r>
            <a:br>
              <a:rPr lang="en-US" b="1" dirty="0">
                <a:solidFill>
                  <a:schemeClr val="bg1"/>
                </a:solidFill>
                <a:latin typeface="Calibri" panose="020F0502020204030204" pitchFamily="34" charset="0"/>
                <a:ea typeface="Lato" charset="0"/>
                <a:cs typeface="Calibri" panose="020F0502020204030204" pitchFamily="34" charset="0"/>
              </a:rPr>
            </a:br>
            <a:r>
              <a:rPr lang="en-US" b="1" dirty="0">
                <a:solidFill>
                  <a:schemeClr val="bg1"/>
                </a:solidFill>
                <a:latin typeface="Calibri" panose="020F0502020204030204" pitchFamily="34" charset="0"/>
                <a:ea typeface="Lato" charset="0"/>
                <a:cs typeface="Calibri" panose="020F0502020204030204" pitchFamily="34" charset="0"/>
              </a:rPr>
              <a:t>&amp; Messaging</a:t>
            </a:r>
            <a:endParaRPr lang="en-US" b="1" dirty="0">
              <a:solidFill>
                <a:srgbClr val="C00000"/>
              </a:solidFill>
              <a:latin typeface="Calibri" panose="020F0502020204030204" pitchFamily="34" charset="0"/>
              <a:ea typeface="Lato" charset="0"/>
              <a:cs typeface="Calibri" panose="020F0502020204030204" pitchFamily="34" charset="0"/>
            </a:endParaRPr>
          </a:p>
        </p:txBody>
      </p:sp>
      <p:sp>
        <p:nvSpPr>
          <p:cNvPr id="26" name="Round Same Side Corner Rectangle 25">
            <a:extLst>
              <a:ext uri="{FF2B5EF4-FFF2-40B4-BE49-F238E27FC236}">
                <a16:creationId xmlns:a16="http://schemas.microsoft.com/office/drawing/2014/main" id="{4CEF2CBE-6940-614D-9697-29BF054DBAF8}"/>
              </a:ext>
            </a:extLst>
          </p:cNvPr>
          <p:cNvSpPr/>
          <p:nvPr/>
        </p:nvSpPr>
        <p:spPr>
          <a:xfrm>
            <a:off x="9143509" y="4458376"/>
            <a:ext cx="1244184" cy="2415758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CBED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5A3070B4-88E8-8045-8D34-1BE4D78EB0E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9309275">
            <a:off x="772827" y="2748762"/>
            <a:ext cx="1367138" cy="857358"/>
          </a:xfrm>
          <a:prstGeom prst="rect">
            <a:avLst/>
          </a:prstGeom>
        </p:spPr>
      </p:pic>
      <p:sp>
        <p:nvSpPr>
          <p:cNvPr id="36" name="TextBox 35">
            <a:extLst>
              <a:ext uri="{FF2B5EF4-FFF2-40B4-BE49-F238E27FC236}">
                <a16:creationId xmlns:a16="http://schemas.microsoft.com/office/drawing/2014/main" id="{E9ECE1DE-97A3-3F4E-9F54-FA57C7DD91A4}"/>
              </a:ext>
            </a:extLst>
          </p:cNvPr>
          <p:cNvSpPr txBox="1"/>
          <p:nvPr/>
        </p:nvSpPr>
        <p:spPr>
          <a:xfrm>
            <a:off x="1288159" y="6521550"/>
            <a:ext cx="535694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solidFill>
                  <a:schemeClr val="bg1"/>
                </a:solidFill>
                <a:latin typeface="+mj-lt"/>
              </a:rPr>
              <a:t>| </a:t>
            </a:r>
            <a:r>
              <a:rPr lang="en-US" sz="900" dirty="0">
                <a:solidFill>
                  <a:schemeClr val="tx2">
                    <a:lumMod val="20000"/>
                    <a:lumOff val="80000"/>
                  </a:schemeClr>
                </a:solidFill>
                <a:latin typeface="+mj-lt"/>
              </a:rPr>
              <a:t>Competitive Intelligence Automation</a:t>
            </a:r>
          </a:p>
        </p:txBody>
      </p:sp>
      <p:pic>
        <p:nvPicPr>
          <p:cNvPr id="3" name="Picture 2" descr="A white text on a black background&#10;&#10;Description automatically generated">
            <a:extLst>
              <a:ext uri="{FF2B5EF4-FFF2-40B4-BE49-F238E27FC236}">
                <a16:creationId xmlns:a16="http://schemas.microsoft.com/office/drawing/2014/main" id="{4AE05D41-EF29-FFF9-A134-A14BFB631D2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4246" y="6526760"/>
            <a:ext cx="945614" cy="2307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094956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>
            <a:extLst>
              <a:ext uri="{FF2B5EF4-FFF2-40B4-BE49-F238E27FC236}">
                <a16:creationId xmlns:a16="http://schemas.microsoft.com/office/drawing/2014/main" id="{08A24A0F-5F49-9143-A52C-5794E8E84B7F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48158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63" name="Group 62">
            <a:extLst>
              <a:ext uri="{FF2B5EF4-FFF2-40B4-BE49-F238E27FC236}">
                <a16:creationId xmlns:a16="http://schemas.microsoft.com/office/drawing/2014/main" id="{8D27BE17-0812-4340-AC7E-B4E6DA65E20F}"/>
              </a:ext>
            </a:extLst>
          </p:cNvPr>
          <p:cNvGrpSpPr/>
          <p:nvPr/>
        </p:nvGrpSpPr>
        <p:grpSpPr>
          <a:xfrm>
            <a:off x="10387693" y="3119165"/>
            <a:ext cx="1239157" cy="3741321"/>
            <a:chOff x="8003865" y="4339710"/>
            <a:chExt cx="838199" cy="2783803"/>
          </a:xfrm>
          <a:solidFill>
            <a:srgbClr val="6EDBFF"/>
          </a:solidFill>
        </p:grpSpPr>
        <p:sp>
          <p:nvSpPr>
            <p:cNvPr id="64" name="Oval 63">
              <a:extLst>
                <a:ext uri="{FF2B5EF4-FFF2-40B4-BE49-F238E27FC236}">
                  <a16:creationId xmlns:a16="http://schemas.microsoft.com/office/drawing/2014/main" id="{CBF234C9-32EB-D34C-A4F7-DE65D1AEE2EE}"/>
                </a:ext>
              </a:extLst>
            </p:cNvPr>
            <p:cNvSpPr/>
            <p:nvPr/>
          </p:nvSpPr>
          <p:spPr>
            <a:xfrm>
              <a:off x="8003865" y="4339710"/>
              <a:ext cx="838199" cy="838199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Rectangle 64">
              <a:extLst>
                <a:ext uri="{FF2B5EF4-FFF2-40B4-BE49-F238E27FC236}">
                  <a16:creationId xmlns:a16="http://schemas.microsoft.com/office/drawing/2014/main" id="{E3930940-38E6-584E-944C-3B90E951124C}"/>
                </a:ext>
              </a:extLst>
            </p:cNvPr>
            <p:cNvSpPr/>
            <p:nvPr/>
          </p:nvSpPr>
          <p:spPr>
            <a:xfrm>
              <a:off x="8003865" y="4758813"/>
              <a:ext cx="838199" cy="23647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3" name="Round Same Side Corner Rectangle 72">
            <a:extLst>
              <a:ext uri="{FF2B5EF4-FFF2-40B4-BE49-F238E27FC236}">
                <a16:creationId xmlns:a16="http://schemas.microsoft.com/office/drawing/2014/main" id="{0D914FA8-BE8E-5941-8D9B-B5B8E8B2086A}"/>
              </a:ext>
            </a:extLst>
          </p:cNvPr>
          <p:cNvSpPr/>
          <p:nvPr/>
        </p:nvSpPr>
        <p:spPr>
          <a:xfrm>
            <a:off x="9143509" y="4444728"/>
            <a:ext cx="1244184" cy="2415758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CBED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Rectangle 49"/>
          <p:cNvSpPr/>
          <p:nvPr/>
        </p:nvSpPr>
        <p:spPr>
          <a:xfrm>
            <a:off x="0" y="-16134"/>
            <a:ext cx="12191999" cy="6409476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18900000" algn="bl" rotWithShape="0">
              <a:schemeClr val="bg1"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361" y="381454"/>
            <a:ext cx="10515600" cy="1325563"/>
          </a:xfrm>
        </p:spPr>
        <p:txBody>
          <a:bodyPr>
            <a:normAutofit/>
          </a:bodyPr>
          <a:lstStyle/>
          <a:p>
            <a:r>
              <a:rPr lang="en-US" sz="2700" b="1" dirty="0">
                <a:solidFill>
                  <a:srgbClr val="1A2A36"/>
                </a:solidFill>
                <a:latin typeface="Calibri" panose="020F0502020204030204" pitchFamily="34" charset="0"/>
                <a:ea typeface="Lato" charset="0"/>
                <a:cs typeface="Calibri" panose="020F0502020204030204" pitchFamily="34" charset="0"/>
              </a:rPr>
              <a:t>Demographics Analysis</a:t>
            </a:r>
          </a:p>
        </p:txBody>
      </p:sp>
      <p:graphicFrame>
        <p:nvGraphicFramePr>
          <p:cNvPr id="21" name="Table 20">
            <a:extLst>
              <a:ext uri="{FF2B5EF4-FFF2-40B4-BE49-F238E27FC236}">
                <a16:creationId xmlns:a16="http://schemas.microsoft.com/office/drawing/2014/main" id="{5388FD2F-1DE9-C04B-AF82-923BA3C660D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55634065"/>
              </p:ext>
            </p:extLst>
          </p:nvPr>
        </p:nvGraphicFramePr>
        <p:xfrm>
          <a:off x="984466" y="1907982"/>
          <a:ext cx="11474231" cy="3998590"/>
        </p:xfrm>
        <a:graphic>
          <a:graphicData uri="http://schemas.openxmlformats.org/drawingml/2006/table">
            <a:tbl>
              <a:tblPr bandRow="1">
                <a:effectLst/>
                <a:tableStyleId>{2D5ABB26-0587-4C30-8999-92F81FD0307C}</a:tableStyleId>
              </a:tblPr>
              <a:tblGrid>
                <a:gridCol w="254250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38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25188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97457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7288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1028954">
                <a:tc>
                  <a:txBody>
                    <a:bodyPr/>
                    <a:lstStyle/>
                    <a:p>
                      <a:pPr algn="l"/>
                      <a:r>
                        <a:rPr lang="en-US" sz="1700" b="1" i="0" dirty="0">
                          <a:solidFill>
                            <a:srgbClr val="1A2A36"/>
                          </a:solidFill>
                          <a:latin typeface="Calibri" panose="020F0502020204030204" pitchFamily="34" charset="0"/>
                          <a:ea typeface="Helvetica Neue Light" charset="0"/>
                          <a:cs typeface="Calibri" panose="020F0502020204030204" pitchFamily="34" charset="0"/>
                        </a:rPr>
                        <a:t>     COMPETITORS</a:t>
                      </a:r>
                    </a:p>
                  </a:txBody>
                  <a:tcPr marL="118301" marR="118301" marT="59149" marB="59149"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</a:pPr>
                      <a:r>
                        <a:rPr lang="en-US" sz="1700" b="1" i="0" u="none" strike="noStrike" kern="1200" dirty="0">
                          <a:solidFill>
                            <a:srgbClr val="1A2A36"/>
                          </a:solidFill>
                          <a:effectLst/>
                          <a:latin typeface="Calibri" panose="020F0502020204030204" pitchFamily="34" charset="0"/>
                          <a:ea typeface="Helvetica Neue Light" charset="0"/>
                          <a:cs typeface="Calibri" panose="020F0502020204030204" pitchFamily="34" charset="0"/>
                        </a:rPr>
                        <a:t>Who they target</a:t>
                      </a:r>
                      <a:endParaRPr lang="en-US" sz="1700" b="1" i="0" dirty="0">
                        <a:solidFill>
                          <a:srgbClr val="1A2A36"/>
                        </a:solidFill>
                        <a:latin typeface="Calibri" panose="020F0502020204030204" pitchFamily="34" charset="0"/>
                        <a:ea typeface="Helvetica Neue Light" charset="0"/>
                        <a:cs typeface="Calibri" panose="020F0502020204030204" pitchFamily="34" charset="0"/>
                      </a:endParaRPr>
                    </a:p>
                  </a:txBody>
                  <a:tcPr marL="118301" marR="118301" marT="59149" marB="5914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700" b="1" i="0" u="none" strike="noStrike" kern="1200" dirty="0">
                          <a:solidFill>
                            <a:srgbClr val="1A2A36"/>
                          </a:solidFill>
                          <a:effectLst/>
                          <a:latin typeface="Calibri" panose="020F0502020204030204" pitchFamily="34" charset="0"/>
                          <a:ea typeface="Helvetica Neue Light" charset="0"/>
                          <a:cs typeface="Calibri" panose="020F0502020204030204" pitchFamily="34" charset="0"/>
                        </a:rPr>
                        <a:t>   Messaging from</a:t>
                      </a:r>
                    </a:p>
                    <a:p>
                      <a:pPr algn="l"/>
                      <a:r>
                        <a:rPr lang="en-US" sz="1700" b="1" i="0" u="none" strike="noStrike" kern="1200" dirty="0">
                          <a:solidFill>
                            <a:srgbClr val="1A2A36"/>
                          </a:solidFill>
                          <a:effectLst/>
                          <a:latin typeface="Calibri" panose="020F0502020204030204" pitchFamily="34" charset="0"/>
                          <a:ea typeface="Helvetica Neue Light" charset="0"/>
                          <a:cs typeface="Calibri" panose="020F0502020204030204" pitchFamily="34" charset="0"/>
                        </a:rPr>
                        <a:t>   website</a:t>
                      </a:r>
                      <a:endParaRPr lang="en-US" sz="1700" b="1" i="0" dirty="0">
                        <a:solidFill>
                          <a:srgbClr val="1A2A36"/>
                        </a:solidFill>
                        <a:latin typeface="Calibri" panose="020F0502020204030204" pitchFamily="34" charset="0"/>
                        <a:ea typeface="Helvetica Neue Light" charset="0"/>
                        <a:cs typeface="Calibri" panose="020F0502020204030204" pitchFamily="34" charset="0"/>
                      </a:endParaRPr>
                    </a:p>
                  </a:txBody>
                  <a:tcPr marL="118301" marR="118301" marT="59149" marB="5914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700" b="1" i="0" u="none" strike="noStrike" kern="1200" dirty="0">
                          <a:solidFill>
                            <a:srgbClr val="1A2A36"/>
                          </a:solidFill>
                          <a:effectLst/>
                          <a:latin typeface="Calibri" panose="020F0502020204030204" pitchFamily="34" charset="0"/>
                          <a:ea typeface="Helvetica Neue Light" charset="0"/>
                          <a:cs typeface="Calibri" panose="020F0502020204030204" pitchFamily="34" charset="0"/>
                        </a:rPr>
                        <a:t>   Tagline</a:t>
                      </a:r>
                      <a:endParaRPr lang="en-US" sz="1700" b="1" i="0" u="none" strike="noStrike" kern="1200" baseline="0" dirty="0">
                        <a:solidFill>
                          <a:srgbClr val="1A2A36"/>
                        </a:solidFill>
                        <a:effectLst/>
                        <a:latin typeface="Calibri" panose="020F0502020204030204" pitchFamily="34" charset="0"/>
                        <a:ea typeface="Helvetica Neue Light" charset="0"/>
                        <a:cs typeface="Calibri" panose="020F0502020204030204" pitchFamily="34" charset="0"/>
                      </a:endParaRPr>
                    </a:p>
                  </a:txBody>
                  <a:tcPr marL="118301" marR="118301" marT="59149" marB="5914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700" b="1" i="0" dirty="0">
                        <a:solidFill>
                          <a:srgbClr val="1A2A36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18301" marR="118301" marT="59149" marB="5914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92061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b="1" i="0" dirty="0">
                        <a:solidFill>
                          <a:srgbClr val="1A2A36"/>
                        </a:solidFill>
                        <a:latin typeface="Calibri" panose="020F0502020204030204" pitchFamily="34" charset="0"/>
                        <a:ea typeface="Arial" charset="0"/>
                        <a:cs typeface="Calibri" panose="020F0502020204030204" pitchFamily="34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i="0" dirty="0">
                          <a:solidFill>
                            <a:srgbClr val="1A2A36"/>
                          </a:solidFill>
                          <a:latin typeface="Calibri" panose="020F0502020204030204" pitchFamily="34" charset="0"/>
                          <a:ea typeface="Arial" charset="0"/>
                          <a:cs typeface="Calibri" panose="020F0502020204030204" pitchFamily="34" charset="0"/>
                        </a:rPr>
                        <a:t>LOGO</a:t>
                      </a:r>
                      <a:r>
                        <a:rPr lang="en-US" sz="1400" b="1" i="0" baseline="0" dirty="0">
                          <a:solidFill>
                            <a:srgbClr val="1A2A36"/>
                          </a:solidFill>
                          <a:latin typeface="Calibri" panose="020F0502020204030204" pitchFamily="34" charset="0"/>
                          <a:ea typeface="Arial" charset="0"/>
                          <a:cs typeface="Calibri" panose="020F0502020204030204" pitchFamily="34" charset="0"/>
                        </a:rPr>
                        <a:t> 1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b="1" i="0" dirty="0">
                        <a:solidFill>
                          <a:srgbClr val="1A2A36"/>
                        </a:solidFill>
                        <a:latin typeface="Calibri" panose="020F0502020204030204" pitchFamily="34" charset="0"/>
                        <a:ea typeface="Arial" charset="0"/>
                        <a:cs typeface="Calibri" panose="020F0502020204030204" pitchFamily="34" charset="0"/>
                      </a:endParaRPr>
                    </a:p>
                  </a:txBody>
                  <a:tcPr marL="118301" marR="118301" marT="59149" marB="59149" anchor="ctr"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dirty="0">
                          <a:solidFill>
                            <a:srgbClr val="1A2A36"/>
                          </a:solidFill>
                          <a:latin typeface="+mn-lt"/>
                          <a:ea typeface="Helvetica" charset="0"/>
                          <a:cs typeface="Helvetica" charset="0"/>
                        </a:rPr>
                        <a:t>Finance</a:t>
                      </a:r>
                    </a:p>
                    <a:p>
                      <a:pPr algn="l"/>
                      <a:endParaRPr lang="en-US" sz="1200" b="0" i="0" dirty="0">
                        <a:solidFill>
                          <a:srgbClr val="1A2A36"/>
                        </a:solidFill>
                        <a:latin typeface="+mn-lt"/>
                        <a:cs typeface="Calibri" panose="020F0502020204030204" pitchFamily="34" charset="0"/>
                      </a:endParaRPr>
                    </a:p>
                  </a:txBody>
                  <a:tcPr marL="118301" marR="118301" marT="59149" marB="59149"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="0" i="0" dirty="0">
                        <a:solidFill>
                          <a:srgbClr val="1A2A36"/>
                        </a:solidFill>
                        <a:latin typeface="+mn-lt"/>
                        <a:cs typeface="Calibri" panose="020F0502020204030204" pitchFamily="34" charset="0"/>
                      </a:endParaRPr>
                    </a:p>
                  </a:txBody>
                  <a:tcPr marL="118301" marR="118301" marT="59149" marB="59149"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="0" i="0" dirty="0">
                        <a:solidFill>
                          <a:srgbClr val="1A2A36"/>
                        </a:solidFill>
                        <a:latin typeface="+mn-lt"/>
                        <a:cs typeface="Calibri" panose="020F0502020204030204" pitchFamily="34" charset="0"/>
                      </a:endParaRPr>
                    </a:p>
                  </a:txBody>
                  <a:tcPr marL="118301" marR="118301" marT="59149" marB="59149"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200" b="0" i="0" dirty="0">
                        <a:solidFill>
                          <a:srgbClr val="1A2A36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18301" marR="118301" marT="59149" marB="59149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062316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br>
                        <a:rPr lang="en-US" sz="1400" b="1" i="0" baseline="0" dirty="0">
                          <a:solidFill>
                            <a:srgbClr val="1A2A36"/>
                          </a:solidFill>
                          <a:latin typeface="Calibri" panose="020F0502020204030204" pitchFamily="34" charset="0"/>
                          <a:ea typeface="Arial" charset="0"/>
                          <a:cs typeface="Calibri" panose="020F0502020204030204" pitchFamily="34" charset="0"/>
                        </a:rPr>
                      </a:br>
                      <a:r>
                        <a:rPr lang="en-US" sz="1400" b="1" i="0" baseline="0" dirty="0">
                          <a:solidFill>
                            <a:srgbClr val="1A2A36"/>
                          </a:solidFill>
                          <a:latin typeface="Calibri" panose="020F0502020204030204" pitchFamily="34" charset="0"/>
                          <a:ea typeface="Arial" charset="0"/>
                          <a:cs typeface="Calibri" panose="020F0502020204030204" pitchFamily="34" charset="0"/>
                        </a:rPr>
                        <a:t>LOGO 2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b="1" i="0" dirty="0">
                        <a:solidFill>
                          <a:srgbClr val="1A2A36"/>
                        </a:solidFill>
                        <a:latin typeface="Calibri" panose="020F0502020204030204" pitchFamily="34" charset="0"/>
                        <a:ea typeface="Arial" charset="0"/>
                        <a:cs typeface="Calibri" panose="020F0502020204030204" pitchFamily="34" charset="0"/>
                      </a:endParaRPr>
                    </a:p>
                  </a:txBody>
                  <a:tcPr marL="118301" marR="118301" marT="59149" marB="59149" anchor="ctr"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="0" i="0" dirty="0">
                        <a:solidFill>
                          <a:srgbClr val="1A2A36"/>
                        </a:solidFill>
                        <a:latin typeface="+mn-lt"/>
                        <a:cs typeface="Calibri" panose="020F0502020204030204" pitchFamily="34" charset="0"/>
                      </a:endParaRPr>
                    </a:p>
                    <a:p>
                      <a:pPr algn="l"/>
                      <a:r>
                        <a:rPr lang="en-US" sz="1200" b="0" i="0" dirty="0">
                          <a:solidFill>
                            <a:srgbClr val="1A2A36"/>
                          </a:solidFill>
                          <a:latin typeface="+mn-lt"/>
                          <a:cs typeface="Calibri" panose="020F0502020204030204" pitchFamily="34" charset="0"/>
                        </a:rPr>
                        <a:t>IT</a:t>
                      </a:r>
                    </a:p>
                  </a:txBody>
                  <a:tcPr marL="118301" marR="118301" marT="59149" marB="59149"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="0" i="0" dirty="0">
                        <a:solidFill>
                          <a:srgbClr val="1A2A36"/>
                        </a:solidFill>
                        <a:latin typeface="+mn-lt"/>
                        <a:cs typeface="Calibri" panose="020F0502020204030204" pitchFamily="34" charset="0"/>
                      </a:endParaRPr>
                    </a:p>
                  </a:txBody>
                  <a:tcPr marL="118301" marR="118301" marT="59149" marB="59149"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="0" i="0" dirty="0">
                        <a:solidFill>
                          <a:srgbClr val="1A2A36"/>
                        </a:solidFill>
                        <a:latin typeface="+mn-lt"/>
                        <a:cs typeface="Calibri" panose="020F0502020204030204" pitchFamily="34" charset="0"/>
                      </a:endParaRPr>
                    </a:p>
                  </a:txBody>
                  <a:tcPr marL="118301" marR="118301" marT="59149" marB="59149"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200" b="0" i="0" dirty="0">
                        <a:solidFill>
                          <a:srgbClr val="1A2A36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18301" marR="118301" marT="59149" marB="59149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15259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i="0" baseline="0" dirty="0">
                          <a:solidFill>
                            <a:srgbClr val="1A2A36"/>
                          </a:solidFill>
                          <a:latin typeface="Calibri" panose="020F0502020204030204" pitchFamily="34" charset="0"/>
                          <a:ea typeface="Arial" charset="0"/>
                          <a:cs typeface="Calibri" panose="020F0502020204030204" pitchFamily="34" charset="0"/>
                        </a:rPr>
                        <a:t>            </a:t>
                      </a:r>
                      <a:br>
                        <a:rPr lang="en-US" sz="1400" b="1" i="0" baseline="0" dirty="0">
                          <a:solidFill>
                            <a:srgbClr val="1A2A36"/>
                          </a:solidFill>
                          <a:latin typeface="Calibri" panose="020F0502020204030204" pitchFamily="34" charset="0"/>
                          <a:ea typeface="Arial" charset="0"/>
                          <a:cs typeface="Calibri" panose="020F0502020204030204" pitchFamily="34" charset="0"/>
                        </a:rPr>
                      </a:br>
                      <a:r>
                        <a:rPr lang="en-US" sz="1400" b="1" i="0" baseline="0" dirty="0">
                          <a:solidFill>
                            <a:srgbClr val="1A2A36"/>
                          </a:solidFill>
                          <a:latin typeface="Calibri" panose="020F0502020204030204" pitchFamily="34" charset="0"/>
                          <a:ea typeface="Arial" charset="0"/>
                          <a:cs typeface="Calibri" panose="020F0502020204030204" pitchFamily="34" charset="0"/>
                        </a:rPr>
                        <a:t>LOGO 3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b="1" i="0" dirty="0">
                        <a:solidFill>
                          <a:srgbClr val="1A2A36"/>
                        </a:solidFill>
                        <a:latin typeface="Calibri" panose="020F0502020204030204" pitchFamily="34" charset="0"/>
                        <a:ea typeface="Arial" charset="0"/>
                        <a:cs typeface="Calibri" panose="020F0502020204030204" pitchFamily="34" charset="0"/>
                      </a:endParaRPr>
                    </a:p>
                  </a:txBody>
                  <a:tcPr marL="118301" marR="118301" marT="59149" marB="59149" anchor="ctr"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dirty="0">
                          <a:solidFill>
                            <a:srgbClr val="1A2A36"/>
                          </a:solidFill>
                          <a:latin typeface="+mn-lt"/>
                          <a:cs typeface="Calibri" panose="020F0502020204030204" pitchFamily="34" charset="0"/>
                        </a:rPr>
                        <a:t>  </a:t>
                      </a:r>
                    </a:p>
                    <a:p>
                      <a:pPr algn="l"/>
                      <a:r>
                        <a:rPr lang="en-US" sz="1200" b="0" i="0" dirty="0" err="1">
                          <a:solidFill>
                            <a:srgbClr val="1A2A36"/>
                          </a:solidFill>
                          <a:latin typeface="+mn-lt"/>
                          <a:cs typeface="Calibri" panose="020F0502020204030204" pitchFamily="34" charset="0"/>
                        </a:rPr>
                        <a:t>Enterprice</a:t>
                      </a:r>
                      <a:r>
                        <a:rPr lang="en-US" sz="1200" b="0" i="0" dirty="0">
                          <a:solidFill>
                            <a:srgbClr val="1A2A36"/>
                          </a:solidFill>
                          <a:latin typeface="+mn-lt"/>
                          <a:cs typeface="Calibri" panose="020F0502020204030204" pitchFamily="34" charset="0"/>
                        </a:rPr>
                        <a:t>    </a:t>
                      </a:r>
                    </a:p>
                  </a:txBody>
                  <a:tcPr marL="118301" marR="118301" marT="59149" marB="59149"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="0" i="0" dirty="0">
                        <a:solidFill>
                          <a:srgbClr val="1A2A36"/>
                        </a:solidFill>
                        <a:latin typeface="+mn-lt"/>
                        <a:cs typeface="Calibri" panose="020F0502020204030204" pitchFamily="34" charset="0"/>
                      </a:endParaRPr>
                    </a:p>
                  </a:txBody>
                  <a:tcPr marL="118301" marR="118301" marT="59149" marB="59149"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="0" i="0" dirty="0">
                        <a:solidFill>
                          <a:srgbClr val="1A2A36"/>
                        </a:solidFill>
                        <a:latin typeface="+mn-lt"/>
                        <a:cs typeface="Calibri" panose="020F0502020204030204" pitchFamily="34" charset="0"/>
                      </a:endParaRPr>
                    </a:p>
                  </a:txBody>
                  <a:tcPr marL="118301" marR="118301" marT="59149" marB="59149"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200" b="0" i="0" dirty="0">
                        <a:solidFill>
                          <a:srgbClr val="1A2A36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18301" marR="118301" marT="59149" marB="59149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A584735B-2D28-8F4C-9EB7-07272E270C21}"/>
              </a:ext>
            </a:extLst>
          </p:cNvPr>
          <p:cNvCxnSpPr/>
          <p:nvPr/>
        </p:nvCxnSpPr>
        <p:spPr>
          <a:xfrm>
            <a:off x="984466" y="1518154"/>
            <a:ext cx="973394" cy="0"/>
          </a:xfrm>
          <a:prstGeom prst="line">
            <a:avLst/>
          </a:prstGeom>
          <a:ln w="38100">
            <a:solidFill>
              <a:srgbClr val="1A2A3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Picture 2">
            <a:extLst>
              <a:ext uri="{FF2B5EF4-FFF2-40B4-BE49-F238E27FC236}">
                <a16:creationId xmlns:a16="http://schemas.microsoft.com/office/drawing/2014/main" id="{574977AD-B79C-B746-AE71-886E45553B1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6366" y="2255277"/>
            <a:ext cx="257330" cy="316389"/>
          </a:xfrm>
          <a:prstGeom prst="rect">
            <a:avLst/>
          </a:prstGeom>
        </p:spPr>
      </p:pic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71BAF2DE-750B-AA48-9E5B-AE2BA852E43D}"/>
              </a:ext>
            </a:extLst>
          </p:cNvPr>
          <p:cNvCxnSpPr>
            <a:cxnSpLocks/>
          </p:cNvCxnSpPr>
          <p:nvPr/>
        </p:nvCxnSpPr>
        <p:spPr>
          <a:xfrm>
            <a:off x="3527834" y="2135922"/>
            <a:ext cx="0" cy="555097"/>
          </a:xfrm>
          <a:prstGeom prst="line">
            <a:avLst/>
          </a:prstGeom>
          <a:ln w="38100">
            <a:solidFill>
              <a:srgbClr val="1A2A3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35C5446D-F38B-4A4C-B99A-8EDFBADBC8A8}"/>
              </a:ext>
            </a:extLst>
          </p:cNvPr>
          <p:cNvCxnSpPr>
            <a:cxnSpLocks/>
          </p:cNvCxnSpPr>
          <p:nvPr/>
        </p:nvCxnSpPr>
        <p:spPr>
          <a:xfrm>
            <a:off x="8002814" y="2135922"/>
            <a:ext cx="0" cy="555097"/>
          </a:xfrm>
          <a:prstGeom prst="line">
            <a:avLst/>
          </a:prstGeom>
          <a:ln w="38100">
            <a:solidFill>
              <a:srgbClr val="1A2A3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D22D1735-5D95-4046-AEF2-ECBE91ACD805}"/>
              </a:ext>
            </a:extLst>
          </p:cNvPr>
          <p:cNvCxnSpPr>
            <a:cxnSpLocks/>
          </p:cNvCxnSpPr>
          <p:nvPr/>
        </p:nvCxnSpPr>
        <p:spPr>
          <a:xfrm>
            <a:off x="5753173" y="2135922"/>
            <a:ext cx="0" cy="555097"/>
          </a:xfrm>
          <a:prstGeom prst="line">
            <a:avLst/>
          </a:prstGeom>
          <a:ln w="38100">
            <a:solidFill>
              <a:srgbClr val="1A2A3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5F3C9C2E-54F9-1D43-A91F-33AD38076984}"/>
              </a:ext>
            </a:extLst>
          </p:cNvPr>
          <p:cNvSpPr txBox="1"/>
          <p:nvPr/>
        </p:nvSpPr>
        <p:spPr>
          <a:xfrm>
            <a:off x="1288159" y="6521550"/>
            <a:ext cx="535694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solidFill>
                  <a:schemeClr val="bg1"/>
                </a:solidFill>
                <a:latin typeface="+mj-lt"/>
              </a:rPr>
              <a:t>| </a:t>
            </a:r>
            <a:r>
              <a:rPr lang="en-US" sz="900" dirty="0">
                <a:solidFill>
                  <a:schemeClr val="tx2">
                    <a:lumMod val="20000"/>
                    <a:lumOff val="80000"/>
                  </a:schemeClr>
                </a:solidFill>
                <a:latin typeface="+mj-lt"/>
              </a:rPr>
              <a:t>Competitive Intelligence Automation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D25345BA-2CF6-6209-7499-0D8F32DA927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6281" y="3301728"/>
            <a:ext cx="317500" cy="2286000"/>
          </a:xfrm>
          <a:prstGeom prst="rect">
            <a:avLst/>
          </a:prstGeom>
        </p:spPr>
      </p:pic>
      <p:pic>
        <p:nvPicPr>
          <p:cNvPr id="15" name="Picture 14" descr="A white text on a black background&#10;&#10;Description automatically generated">
            <a:extLst>
              <a:ext uri="{FF2B5EF4-FFF2-40B4-BE49-F238E27FC236}">
                <a16:creationId xmlns:a16="http://schemas.microsoft.com/office/drawing/2014/main" id="{14D2FA7E-DD05-0B5E-9AE1-31D18FFDAA3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4246" y="6526760"/>
            <a:ext cx="945614" cy="2307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399453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>
            <a:extLst>
              <a:ext uri="{FF2B5EF4-FFF2-40B4-BE49-F238E27FC236}">
                <a16:creationId xmlns:a16="http://schemas.microsoft.com/office/drawing/2014/main" id="{A2C3B5EE-223A-E04B-8F65-62A9F5F3E045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48158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63" name="Group 62">
            <a:extLst>
              <a:ext uri="{FF2B5EF4-FFF2-40B4-BE49-F238E27FC236}">
                <a16:creationId xmlns:a16="http://schemas.microsoft.com/office/drawing/2014/main" id="{8D27BE17-0812-4340-AC7E-B4E6DA65E20F}"/>
              </a:ext>
            </a:extLst>
          </p:cNvPr>
          <p:cNvGrpSpPr/>
          <p:nvPr/>
        </p:nvGrpSpPr>
        <p:grpSpPr>
          <a:xfrm>
            <a:off x="10387693" y="3132813"/>
            <a:ext cx="1239157" cy="3741321"/>
            <a:chOff x="8003865" y="4339710"/>
            <a:chExt cx="838199" cy="2783803"/>
          </a:xfrm>
          <a:solidFill>
            <a:srgbClr val="6EDBFF"/>
          </a:solidFill>
        </p:grpSpPr>
        <p:sp>
          <p:nvSpPr>
            <p:cNvPr id="64" name="Oval 63">
              <a:extLst>
                <a:ext uri="{FF2B5EF4-FFF2-40B4-BE49-F238E27FC236}">
                  <a16:creationId xmlns:a16="http://schemas.microsoft.com/office/drawing/2014/main" id="{CBF234C9-32EB-D34C-A4F7-DE65D1AEE2EE}"/>
                </a:ext>
              </a:extLst>
            </p:cNvPr>
            <p:cNvSpPr/>
            <p:nvPr/>
          </p:nvSpPr>
          <p:spPr>
            <a:xfrm>
              <a:off x="8003865" y="4339710"/>
              <a:ext cx="838199" cy="838199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Rectangle 64">
              <a:extLst>
                <a:ext uri="{FF2B5EF4-FFF2-40B4-BE49-F238E27FC236}">
                  <a16:creationId xmlns:a16="http://schemas.microsoft.com/office/drawing/2014/main" id="{E3930940-38E6-584E-944C-3B90E951124C}"/>
                </a:ext>
              </a:extLst>
            </p:cNvPr>
            <p:cNvSpPr/>
            <p:nvPr/>
          </p:nvSpPr>
          <p:spPr>
            <a:xfrm>
              <a:off x="8003865" y="4758813"/>
              <a:ext cx="838199" cy="23647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3" name="Round Same Side Corner Rectangle 72">
            <a:extLst>
              <a:ext uri="{FF2B5EF4-FFF2-40B4-BE49-F238E27FC236}">
                <a16:creationId xmlns:a16="http://schemas.microsoft.com/office/drawing/2014/main" id="{0D914FA8-BE8E-5941-8D9B-B5B8E8B2086A}"/>
              </a:ext>
            </a:extLst>
          </p:cNvPr>
          <p:cNvSpPr/>
          <p:nvPr/>
        </p:nvSpPr>
        <p:spPr>
          <a:xfrm>
            <a:off x="9143509" y="4458376"/>
            <a:ext cx="1244184" cy="2415758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CBED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Rectangle 49"/>
          <p:cNvSpPr/>
          <p:nvPr/>
        </p:nvSpPr>
        <p:spPr>
          <a:xfrm>
            <a:off x="0" y="0"/>
            <a:ext cx="12191999" cy="639334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18900000" algn="bl" rotWithShape="0">
              <a:schemeClr val="bg1"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361" y="381454"/>
            <a:ext cx="10515600" cy="1325563"/>
          </a:xfrm>
        </p:spPr>
        <p:txBody>
          <a:bodyPr>
            <a:normAutofit/>
          </a:bodyPr>
          <a:lstStyle/>
          <a:p>
            <a:r>
              <a:rPr lang="en-US" sz="2700" b="1" dirty="0">
                <a:solidFill>
                  <a:srgbClr val="1A2A36"/>
                </a:solidFill>
                <a:latin typeface="Calibri" panose="020F0502020204030204" pitchFamily="34" charset="0"/>
                <a:ea typeface="Lato" charset="0"/>
                <a:cs typeface="Calibri" panose="020F0502020204030204" pitchFamily="34" charset="0"/>
              </a:rPr>
              <a:t>Marketing Place Analysis</a:t>
            </a:r>
          </a:p>
        </p:txBody>
      </p:sp>
      <p:graphicFrame>
        <p:nvGraphicFramePr>
          <p:cNvPr id="21" name="Table 20">
            <a:extLst>
              <a:ext uri="{FF2B5EF4-FFF2-40B4-BE49-F238E27FC236}">
                <a16:creationId xmlns:a16="http://schemas.microsoft.com/office/drawing/2014/main" id="{5388FD2F-1DE9-C04B-AF82-923BA3C660D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82610921"/>
              </p:ext>
            </p:extLst>
          </p:nvPr>
        </p:nvGraphicFramePr>
        <p:xfrm>
          <a:off x="984466" y="1907982"/>
          <a:ext cx="11474231" cy="3998590"/>
        </p:xfrm>
        <a:graphic>
          <a:graphicData uri="http://schemas.openxmlformats.org/drawingml/2006/table">
            <a:tbl>
              <a:tblPr bandRow="1">
                <a:effectLst/>
                <a:tableStyleId>{2D5ABB26-0587-4C30-8999-92F81FD0307C}</a:tableStyleId>
              </a:tblPr>
              <a:tblGrid>
                <a:gridCol w="254250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38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25188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97457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7288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1028954">
                <a:tc>
                  <a:txBody>
                    <a:bodyPr/>
                    <a:lstStyle/>
                    <a:p>
                      <a:pPr algn="l"/>
                      <a:r>
                        <a:rPr lang="en-US" sz="1700" b="1" i="0" dirty="0">
                          <a:solidFill>
                            <a:srgbClr val="1A2A36"/>
                          </a:solidFill>
                          <a:latin typeface="Calibri" panose="020F0502020204030204" pitchFamily="34" charset="0"/>
                          <a:ea typeface="Helvetica Neue Light" charset="0"/>
                          <a:cs typeface="Calibri" panose="020F0502020204030204" pitchFamily="34" charset="0"/>
                        </a:rPr>
                        <a:t>     COMPETITORS</a:t>
                      </a:r>
                    </a:p>
                  </a:txBody>
                  <a:tcPr marL="118301" marR="118301" marT="59149" marB="59149"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</a:pPr>
                      <a:r>
                        <a:rPr lang="en-US" sz="1700" b="1" i="0" u="none" strike="noStrike" kern="1200" dirty="0">
                          <a:solidFill>
                            <a:srgbClr val="1A2A36"/>
                          </a:solidFill>
                          <a:effectLst/>
                          <a:latin typeface="Calibri" panose="020F0502020204030204" pitchFamily="34" charset="0"/>
                          <a:ea typeface="Helvetica Neue Light" charset="0"/>
                          <a:cs typeface="Calibri" panose="020F0502020204030204" pitchFamily="34" charset="0"/>
                        </a:rPr>
                        <a:t>B2B/B2C</a:t>
                      </a:r>
                      <a:endParaRPr lang="en-US" sz="1700" b="1" i="0" dirty="0">
                        <a:solidFill>
                          <a:srgbClr val="1A2A36"/>
                        </a:solidFill>
                        <a:latin typeface="Calibri" panose="020F0502020204030204" pitchFamily="34" charset="0"/>
                        <a:ea typeface="Helvetica Neue Light" charset="0"/>
                        <a:cs typeface="Calibri" panose="020F0502020204030204" pitchFamily="34" charset="0"/>
                      </a:endParaRPr>
                    </a:p>
                  </a:txBody>
                  <a:tcPr marL="118301" marR="118301" marT="59149" marB="5914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700" b="1" i="0" u="none" strike="noStrike" kern="1200" dirty="0">
                          <a:solidFill>
                            <a:srgbClr val="1A2A36"/>
                          </a:solidFill>
                          <a:effectLst/>
                          <a:latin typeface="Calibri" panose="020F0502020204030204" pitchFamily="34" charset="0"/>
                          <a:ea typeface="Helvetica Neue Light" charset="0"/>
                          <a:cs typeface="Calibri" panose="020F0502020204030204" pitchFamily="34" charset="0"/>
                        </a:rPr>
                        <a:t>   Channel/ Direct/      </a:t>
                      </a:r>
                      <a:br>
                        <a:rPr lang="en-US" sz="1700" b="1" i="0" u="none" strike="noStrike" kern="1200" dirty="0">
                          <a:solidFill>
                            <a:srgbClr val="1A2A36"/>
                          </a:solidFill>
                          <a:effectLst/>
                          <a:latin typeface="Calibri" panose="020F0502020204030204" pitchFamily="34" charset="0"/>
                          <a:ea typeface="Helvetica Neue Light" charset="0"/>
                          <a:cs typeface="Calibri" panose="020F0502020204030204" pitchFamily="34" charset="0"/>
                        </a:rPr>
                      </a:br>
                      <a:r>
                        <a:rPr lang="en-US" sz="1700" b="1" i="0" u="none" strike="noStrike" kern="1200" dirty="0">
                          <a:solidFill>
                            <a:srgbClr val="1A2A36"/>
                          </a:solidFill>
                          <a:effectLst/>
                          <a:latin typeface="Calibri" panose="020F0502020204030204" pitchFamily="34" charset="0"/>
                          <a:ea typeface="Helvetica Neue Light" charset="0"/>
                          <a:cs typeface="Calibri" panose="020F0502020204030204" pitchFamily="34" charset="0"/>
                        </a:rPr>
                        <a:t>   Reseller</a:t>
                      </a:r>
                      <a:endParaRPr lang="en-US" sz="1700" b="1" i="0" dirty="0">
                        <a:solidFill>
                          <a:srgbClr val="1A2A36"/>
                        </a:solidFill>
                        <a:latin typeface="Calibri" panose="020F0502020204030204" pitchFamily="34" charset="0"/>
                        <a:ea typeface="Helvetica Neue Light" charset="0"/>
                        <a:cs typeface="Calibri" panose="020F0502020204030204" pitchFamily="34" charset="0"/>
                      </a:endParaRPr>
                    </a:p>
                  </a:txBody>
                  <a:tcPr marL="118301" marR="118301" marT="59149" marB="5914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700" b="1" i="0" u="none" strike="noStrike" kern="1200" dirty="0">
                          <a:solidFill>
                            <a:srgbClr val="1A2A36"/>
                          </a:solidFill>
                          <a:effectLst/>
                          <a:latin typeface="Calibri" panose="020F0502020204030204" pitchFamily="34" charset="0"/>
                          <a:ea typeface="Helvetica Neue Light" charset="0"/>
                          <a:cs typeface="Calibri" panose="020F0502020204030204" pitchFamily="34" charset="0"/>
                        </a:rPr>
                        <a:t>   # in Sales team</a:t>
                      </a:r>
                      <a:endParaRPr lang="en-US" sz="1700" b="1" i="0" u="none" strike="noStrike" kern="1200" baseline="0" dirty="0">
                        <a:solidFill>
                          <a:srgbClr val="1A2A36"/>
                        </a:solidFill>
                        <a:effectLst/>
                        <a:latin typeface="Calibri" panose="020F0502020204030204" pitchFamily="34" charset="0"/>
                        <a:ea typeface="Helvetica Neue Light" charset="0"/>
                        <a:cs typeface="Calibri" panose="020F0502020204030204" pitchFamily="34" charset="0"/>
                      </a:endParaRPr>
                    </a:p>
                  </a:txBody>
                  <a:tcPr marL="118301" marR="118301" marT="59149" marB="5914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700" b="1" i="0" dirty="0">
                        <a:solidFill>
                          <a:srgbClr val="1A2A36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18301" marR="118301" marT="59149" marB="5914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92061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b="1" i="0" dirty="0">
                        <a:solidFill>
                          <a:srgbClr val="1A2A36"/>
                        </a:solidFill>
                        <a:latin typeface="Calibri" panose="020F0502020204030204" pitchFamily="34" charset="0"/>
                        <a:ea typeface="Arial" charset="0"/>
                        <a:cs typeface="Calibri" panose="020F0502020204030204" pitchFamily="34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i="0" dirty="0">
                          <a:solidFill>
                            <a:srgbClr val="1A2A36"/>
                          </a:solidFill>
                          <a:latin typeface="Calibri" panose="020F0502020204030204" pitchFamily="34" charset="0"/>
                          <a:ea typeface="Arial" charset="0"/>
                          <a:cs typeface="Calibri" panose="020F0502020204030204" pitchFamily="34" charset="0"/>
                        </a:rPr>
                        <a:t>LOGO</a:t>
                      </a:r>
                      <a:r>
                        <a:rPr lang="en-US" sz="1400" b="1" i="0" baseline="0" dirty="0">
                          <a:solidFill>
                            <a:srgbClr val="1A2A36"/>
                          </a:solidFill>
                          <a:latin typeface="Calibri" panose="020F0502020204030204" pitchFamily="34" charset="0"/>
                          <a:ea typeface="Arial" charset="0"/>
                          <a:cs typeface="Calibri" panose="020F0502020204030204" pitchFamily="34" charset="0"/>
                        </a:rPr>
                        <a:t> 1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b="1" i="0" dirty="0">
                        <a:solidFill>
                          <a:srgbClr val="1A2A36"/>
                        </a:solidFill>
                        <a:latin typeface="Calibri" panose="020F0502020204030204" pitchFamily="34" charset="0"/>
                        <a:ea typeface="Arial" charset="0"/>
                        <a:cs typeface="Calibri" panose="020F0502020204030204" pitchFamily="34" charset="0"/>
                      </a:endParaRPr>
                    </a:p>
                  </a:txBody>
                  <a:tcPr marL="118301" marR="118301" marT="59149" marB="59149" anchor="ctr"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="0" i="0" dirty="0">
                        <a:solidFill>
                          <a:srgbClr val="1A2A36"/>
                        </a:solidFill>
                        <a:latin typeface="+mn-lt"/>
                        <a:cs typeface="Calibri" panose="020F0502020204030204" pitchFamily="34" charset="0"/>
                      </a:endParaRPr>
                    </a:p>
                  </a:txBody>
                  <a:tcPr marL="118301" marR="118301" marT="59149" marB="59149"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="0" i="0" dirty="0">
                        <a:solidFill>
                          <a:srgbClr val="1A2A36"/>
                        </a:solidFill>
                        <a:latin typeface="+mn-lt"/>
                        <a:cs typeface="Calibri" panose="020F0502020204030204" pitchFamily="34" charset="0"/>
                      </a:endParaRPr>
                    </a:p>
                  </a:txBody>
                  <a:tcPr marL="118301" marR="118301" marT="59149" marB="59149"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="0" i="0" dirty="0">
                        <a:solidFill>
                          <a:srgbClr val="1A2A36"/>
                        </a:solidFill>
                        <a:latin typeface="+mn-lt"/>
                        <a:cs typeface="Calibri" panose="020F0502020204030204" pitchFamily="34" charset="0"/>
                      </a:endParaRPr>
                    </a:p>
                  </a:txBody>
                  <a:tcPr marL="118301" marR="118301" marT="59149" marB="59149"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200" b="0" i="0" dirty="0">
                        <a:solidFill>
                          <a:srgbClr val="1A2A36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18301" marR="118301" marT="59149" marB="59149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062316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br>
                        <a:rPr lang="en-US" sz="1400" b="1" i="0" baseline="0" dirty="0">
                          <a:solidFill>
                            <a:srgbClr val="1A2A36"/>
                          </a:solidFill>
                          <a:latin typeface="Calibri" panose="020F0502020204030204" pitchFamily="34" charset="0"/>
                          <a:ea typeface="Arial" charset="0"/>
                          <a:cs typeface="Calibri" panose="020F0502020204030204" pitchFamily="34" charset="0"/>
                        </a:rPr>
                      </a:br>
                      <a:r>
                        <a:rPr lang="en-US" sz="1400" b="1" i="0" baseline="0" dirty="0">
                          <a:solidFill>
                            <a:srgbClr val="1A2A36"/>
                          </a:solidFill>
                          <a:latin typeface="Calibri" panose="020F0502020204030204" pitchFamily="34" charset="0"/>
                          <a:ea typeface="Arial" charset="0"/>
                          <a:cs typeface="Calibri" panose="020F0502020204030204" pitchFamily="34" charset="0"/>
                        </a:rPr>
                        <a:t>LOGO 2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b="1" i="0" dirty="0">
                        <a:solidFill>
                          <a:srgbClr val="1A2A36"/>
                        </a:solidFill>
                        <a:latin typeface="Calibri" panose="020F0502020204030204" pitchFamily="34" charset="0"/>
                        <a:ea typeface="Arial" charset="0"/>
                        <a:cs typeface="Calibri" panose="020F0502020204030204" pitchFamily="34" charset="0"/>
                      </a:endParaRPr>
                    </a:p>
                  </a:txBody>
                  <a:tcPr marL="118301" marR="118301" marT="59149" marB="59149" anchor="ctr"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="0" i="0" dirty="0">
                        <a:solidFill>
                          <a:srgbClr val="1A2A36"/>
                        </a:solidFill>
                        <a:latin typeface="+mn-lt"/>
                        <a:cs typeface="Calibri" panose="020F0502020204030204" pitchFamily="34" charset="0"/>
                      </a:endParaRPr>
                    </a:p>
                  </a:txBody>
                  <a:tcPr marL="118301" marR="118301" marT="59149" marB="59149"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="0" i="0" dirty="0">
                        <a:solidFill>
                          <a:srgbClr val="1A2A36"/>
                        </a:solidFill>
                        <a:latin typeface="+mn-lt"/>
                        <a:cs typeface="Calibri" panose="020F0502020204030204" pitchFamily="34" charset="0"/>
                      </a:endParaRPr>
                    </a:p>
                  </a:txBody>
                  <a:tcPr marL="118301" marR="118301" marT="59149" marB="59149"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="0" i="0" dirty="0">
                        <a:solidFill>
                          <a:srgbClr val="1A2A36"/>
                        </a:solidFill>
                        <a:latin typeface="+mn-lt"/>
                        <a:cs typeface="Calibri" panose="020F0502020204030204" pitchFamily="34" charset="0"/>
                      </a:endParaRPr>
                    </a:p>
                  </a:txBody>
                  <a:tcPr marL="118301" marR="118301" marT="59149" marB="59149"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200" b="0" i="0" dirty="0">
                        <a:solidFill>
                          <a:srgbClr val="1A2A36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18301" marR="118301" marT="59149" marB="59149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15259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i="0" baseline="0" dirty="0">
                          <a:solidFill>
                            <a:srgbClr val="1A2A36"/>
                          </a:solidFill>
                          <a:latin typeface="Calibri" panose="020F0502020204030204" pitchFamily="34" charset="0"/>
                          <a:ea typeface="Arial" charset="0"/>
                          <a:cs typeface="Calibri" panose="020F0502020204030204" pitchFamily="34" charset="0"/>
                        </a:rPr>
                        <a:t>            </a:t>
                      </a:r>
                      <a:br>
                        <a:rPr lang="en-US" sz="1400" b="1" i="0" baseline="0" dirty="0">
                          <a:solidFill>
                            <a:srgbClr val="1A2A36"/>
                          </a:solidFill>
                          <a:latin typeface="Calibri" panose="020F0502020204030204" pitchFamily="34" charset="0"/>
                          <a:ea typeface="Arial" charset="0"/>
                          <a:cs typeface="Calibri" panose="020F0502020204030204" pitchFamily="34" charset="0"/>
                        </a:rPr>
                      </a:br>
                      <a:r>
                        <a:rPr lang="en-US" sz="1400" b="1" i="0" baseline="0" dirty="0">
                          <a:solidFill>
                            <a:srgbClr val="1A2A36"/>
                          </a:solidFill>
                          <a:latin typeface="Calibri" panose="020F0502020204030204" pitchFamily="34" charset="0"/>
                          <a:ea typeface="Arial" charset="0"/>
                          <a:cs typeface="Calibri" panose="020F0502020204030204" pitchFamily="34" charset="0"/>
                        </a:rPr>
                        <a:t>LOGO 3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b="1" i="0" dirty="0">
                        <a:solidFill>
                          <a:srgbClr val="1A2A36"/>
                        </a:solidFill>
                        <a:latin typeface="Calibri" panose="020F0502020204030204" pitchFamily="34" charset="0"/>
                        <a:ea typeface="Arial" charset="0"/>
                        <a:cs typeface="Calibri" panose="020F0502020204030204" pitchFamily="34" charset="0"/>
                      </a:endParaRPr>
                    </a:p>
                  </a:txBody>
                  <a:tcPr marL="118301" marR="118301" marT="59149" marB="59149" anchor="ctr"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dirty="0">
                          <a:solidFill>
                            <a:srgbClr val="1A2A36"/>
                          </a:solidFill>
                          <a:latin typeface="+mn-lt"/>
                          <a:cs typeface="Calibri" panose="020F0502020204030204" pitchFamily="34" charset="0"/>
                        </a:rPr>
                        <a:t>  </a:t>
                      </a:r>
                    </a:p>
                  </a:txBody>
                  <a:tcPr marL="118301" marR="118301" marT="59149" marB="59149"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="0" i="0" dirty="0">
                        <a:solidFill>
                          <a:srgbClr val="1A2A36"/>
                        </a:solidFill>
                        <a:latin typeface="+mn-lt"/>
                        <a:cs typeface="Calibri" panose="020F0502020204030204" pitchFamily="34" charset="0"/>
                      </a:endParaRPr>
                    </a:p>
                  </a:txBody>
                  <a:tcPr marL="118301" marR="118301" marT="59149" marB="59149"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="0" i="0" dirty="0">
                        <a:solidFill>
                          <a:srgbClr val="1A2A36"/>
                        </a:solidFill>
                        <a:latin typeface="+mn-lt"/>
                        <a:cs typeface="Calibri" panose="020F0502020204030204" pitchFamily="34" charset="0"/>
                      </a:endParaRPr>
                    </a:p>
                  </a:txBody>
                  <a:tcPr marL="118301" marR="118301" marT="59149" marB="59149"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200" b="0" i="0" dirty="0">
                        <a:solidFill>
                          <a:srgbClr val="1A2A36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18301" marR="118301" marT="59149" marB="59149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A584735B-2D28-8F4C-9EB7-07272E270C21}"/>
              </a:ext>
            </a:extLst>
          </p:cNvPr>
          <p:cNvCxnSpPr/>
          <p:nvPr/>
        </p:nvCxnSpPr>
        <p:spPr>
          <a:xfrm>
            <a:off x="984466" y="1518154"/>
            <a:ext cx="973394" cy="0"/>
          </a:xfrm>
          <a:prstGeom prst="line">
            <a:avLst/>
          </a:prstGeom>
          <a:ln w="38100">
            <a:solidFill>
              <a:srgbClr val="1A2A3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Picture 2">
            <a:extLst>
              <a:ext uri="{FF2B5EF4-FFF2-40B4-BE49-F238E27FC236}">
                <a16:creationId xmlns:a16="http://schemas.microsoft.com/office/drawing/2014/main" id="{574977AD-B79C-B746-AE71-886E45553B1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6366" y="2255277"/>
            <a:ext cx="257330" cy="316389"/>
          </a:xfrm>
          <a:prstGeom prst="rect">
            <a:avLst/>
          </a:prstGeom>
        </p:spPr>
      </p:pic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71BAF2DE-750B-AA48-9E5B-AE2BA852E43D}"/>
              </a:ext>
            </a:extLst>
          </p:cNvPr>
          <p:cNvCxnSpPr>
            <a:cxnSpLocks/>
          </p:cNvCxnSpPr>
          <p:nvPr/>
        </p:nvCxnSpPr>
        <p:spPr>
          <a:xfrm>
            <a:off x="3536887" y="2135922"/>
            <a:ext cx="0" cy="555097"/>
          </a:xfrm>
          <a:prstGeom prst="line">
            <a:avLst/>
          </a:prstGeom>
          <a:ln w="38100">
            <a:solidFill>
              <a:srgbClr val="1A2A3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35C5446D-F38B-4A4C-B99A-8EDFBADBC8A8}"/>
              </a:ext>
            </a:extLst>
          </p:cNvPr>
          <p:cNvCxnSpPr>
            <a:cxnSpLocks/>
          </p:cNvCxnSpPr>
          <p:nvPr/>
        </p:nvCxnSpPr>
        <p:spPr>
          <a:xfrm>
            <a:off x="8002814" y="2135922"/>
            <a:ext cx="0" cy="555097"/>
          </a:xfrm>
          <a:prstGeom prst="line">
            <a:avLst/>
          </a:prstGeom>
          <a:ln w="38100">
            <a:solidFill>
              <a:srgbClr val="1A2A3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D22D1735-5D95-4046-AEF2-ECBE91ACD805}"/>
              </a:ext>
            </a:extLst>
          </p:cNvPr>
          <p:cNvCxnSpPr>
            <a:cxnSpLocks/>
          </p:cNvCxnSpPr>
          <p:nvPr/>
        </p:nvCxnSpPr>
        <p:spPr>
          <a:xfrm>
            <a:off x="5753173" y="2135922"/>
            <a:ext cx="0" cy="555097"/>
          </a:xfrm>
          <a:prstGeom prst="line">
            <a:avLst/>
          </a:prstGeom>
          <a:ln w="38100">
            <a:solidFill>
              <a:srgbClr val="1A2A3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Oval 67">
            <a:extLst>
              <a:ext uri="{FF2B5EF4-FFF2-40B4-BE49-F238E27FC236}">
                <a16:creationId xmlns:a16="http://schemas.microsoft.com/office/drawing/2014/main" id="{294477D4-0CEC-E54E-AB1F-6A746F3FA9D1}"/>
              </a:ext>
            </a:extLst>
          </p:cNvPr>
          <p:cNvSpPr/>
          <p:nvPr/>
        </p:nvSpPr>
        <p:spPr>
          <a:xfrm>
            <a:off x="938329" y="3277686"/>
            <a:ext cx="298473" cy="298473"/>
          </a:xfrm>
          <a:prstGeom prst="ellipse">
            <a:avLst/>
          </a:prstGeom>
          <a:solidFill>
            <a:srgbClr val="DFD2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0000"/>
              </a:solidFill>
            </a:endParaRPr>
          </a:p>
        </p:txBody>
      </p:sp>
      <p:sp>
        <p:nvSpPr>
          <p:cNvPr id="69" name="Oval 68">
            <a:extLst>
              <a:ext uri="{FF2B5EF4-FFF2-40B4-BE49-F238E27FC236}">
                <a16:creationId xmlns:a16="http://schemas.microsoft.com/office/drawing/2014/main" id="{7353C61D-112E-504D-A5B0-1EBF5DC505AC}"/>
              </a:ext>
            </a:extLst>
          </p:cNvPr>
          <p:cNvSpPr/>
          <p:nvPr/>
        </p:nvSpPr>
        <p:spPr>
          <a:xfrm>
            <a:off x="940932" y="4282614"/>
            <a:ext cx="298473" cy="298473"/>
          </a:xfrm>
          <a:prstGeom prst="ellipse">
            <a:avLst/>
          </a:prstGeom>
          <a:solidFill>
            <a:srgbClr val="B880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0000"/>
              </a:solidFill>
            </a:endParaRPr>
          </a:p>
        </p:txBody>
      </p:sp>
      <p:sp>
        <p:nvSpPr>
          <p:cNvPr id="70" name="Oval 69">
            <a:extLst>
              <a:ext uri="{FF2B5EF4-FFF2-40B4-BE49-F238E27FC236}">
                <a16:creationId xmlns:a16="http://schemas.microsoft.com/office/drawing/2014/main" id="{73BC9601-1671-E84C-8C1B-27DB417905D4}"/>
              </a:ext>
            </a:extLst>
          </p:cNvPr>
          <p:cNvSpPr/>
          <p:nvPr/>
        </p:nvSpPr>
        <p:spPr>
          <a:xfrm>
            <a:off x="933109" y="5254884"/>
            <a:ext cx="298473" cy="298473"/>
          </a:xfrm>
          <a:prstGeom prst="ellipse">
            <a:avLst/>
          </a:prstGeom>
          <a:solidFill>
            <a:srgbClr val="6C31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0000"/>
              </a:solidFill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BB8DF4FC-DEC6-294B-987A-6C1F845CFC07}"/>
              </a:ext>
            </a:extLst>
          </p:cNvPr>
          <p:cNvSpPr txBox="1"/>
          <p:nvPr/>
        </p:nvSpPr>
        <p:spPr>
          <a:xfrm>
            <a:off x="1288159" y="6521550"/>
            <a:ext cx="535694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solidFill>
                  <a:schemeClr val="bg1"/>
                </a:solidFill>
                <a:latin typeface="+mj-lt"/>
              </a:rPr>
              <a:t>| </a:t>
            </a:r>
            <a:r>
              <a:rPr lang="en-US" sz="900" dirty="0">
                <a:solidFill>
                  <a:schemeClr val="tx2">
                    <a:lumMod val="20000"/>
                    <a:lumOff val="80000"/>
                  </a:schemeClr>
                </a:solidFill>
                <a:latin typeface="+mj-lt"/>
              </a:rPr>
              <a:t>Competitive Intelligence Automation</a:t>
            </a:r>
          </a:p>
        </p:txBody>
      </p:sp>
      <p:pic>
        <p:nvPicPr>
          <p:cNvPr id="5" name="Picture 4" descr="A white text on a black background&#10;&#10;Description automatically generated">
            <a:extLst>
              <a:ext uri="{FF2B5EF4-FFF2-40B4-BE49-F238E27FC236}">
                <a16:creationId xmlns:a16="http://schemas.microsoft.com/office/drawing/2014/main" id="{415ED4E2-DCDC-5BD1-59E3-280BB7C2A12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4246" y="6526760"/>
            <a:ext cx="945614" cy="2307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27549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69AF1DC4-2C74-084D-AA8F-D1E1C74FA350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48158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8" name="Picture 7" descr="A white text on a black background&#10;&#10;Description automatically generated">
            <a:extLst>
              <a:ext uri="{FF2B5EF4-FFF2-40B4-BE49-F238E27FC236}">
                <a16:creationId xmlns:a16="http://schemas.microsoft.com/office/drawing/2014/main" id="{ED75847A-F114-AA61-735C-09D14F9F7ED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4246" y="6526760"/>
            <a:ext cx="945614" cy="23073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838201" y="2831711"/>
            <a:ext cx="4964880" cy="286232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000" b="1" dirty="0" err="1">
                <a:solidFill>
                  <a:schemeClr val="bg1"/>
                </a:solidFill>
                <a:latin typeface="Calibri" panose="020F0502020204030204" pitchFamily="34" charset="0"/>
                <a:ea typeface="Helvetica" charset="0"/>
                <a:cs typeface="Calibri" panose="020F0502020204030204" pitchFamily="34" charset="0"/>
              </a:rPr>
              <a:t>Kompyte’s</a:t>
            </a:r>
            <a:r>
              <a:rPr lang="en-US" sz="2000" b="1" dirty="0">
                <a:solidFill>
                  <a:schemeClr val="bg1"/>
                </a:solidFill>
                <a:latin typeface="Calibri" panose="020F0502020204030204" pitchFamily="34" charset="0"/>
                <a:ea typeface="Helvetica" charset="0"/>
                <a:cs typeface="Calibri" panose="020F0502020204030204" pitchFamily="34" charset="0"/>
              </a:rPr>
              <a:t> Competitor Intelligence Template</a:t>
            </a:r>
            <a:r>
              <a:rPr lang="en-US" sz="2000" dirty="0">
                <a:solidFill>
                  <a:schemeClr val="bg1"/>
                </a:solidFill>
                <a:latin typeface="+mj-lt"/>
                <a:ea typeface="Helvetica" charset="0"/>
                <a:cs typeface="Helvetica" charset="0"/>
              </a:rPr>
              <a:t> </a:t>
            </a:r>
            <a:r>
              <a:rPr lang="en-US" sz="2000" dirty="0">
                <a:solidFill>
                  <a:schemeClr val="bg1"/>
                </a:solidFill>
                <a:latin typeface="Calibri Light" panose="020F0302020204030204" pitchFamily="34" charset="0"/>
                <a:ea typeface="Helvetica Light" charset="0"/>
                <a:cs typeface="Calibri Light" panose="020F0302020204030204" pitchFamily="34" charset="0"/>
              </a:rPr>
              <a:t>was designed to be used in conjunction with the instruction manual. Complete your thorough analysis by following the step-by-step instructions as you move through the template.</a:t>
            </a:r>
            <a:r>
              <a:rPr lang="en-US" sz="2000" dirty="0">
                <a:solidFill>
                  <a:schemeClr val="bg1"/>
                </a:solidFill>
                <a:latin typeface="+mj-lt"/>
                <a:ea typeface="Helvetica Light" charset="0"/>
                <a:cs typeface="Helvetica Light" charset="0"/>
              </a:rPr>
              <a:t> </a:t>
            </a:r>
            <a:br>
              <a:rPr lang="en-US" sz="2000" dirty="0">
                <a:solidFill>
                  <a:schemeClr val="bg1"/>
                </a:solidFill>
                <a:latin typeface="+mj-lt"/>
                <a:ea typeface="Helvetica Light" charset="0"/>
                <a:cs typeface="Helvetica Light" charset="0"/>
              </a:rPr>
            </a:br>
            <a:r>
              <a:rPr lang="en-US" sz="2000" dirty="0">
                <a:solidFill>
                  <a:schemeClr val="bg1"/>
                </a:solidFill>
                <a:latin typeface="+mj-lt"/>
                <a:ea typeface="Helvetica Light" charset="0"/>
                <a:cs typeface="Helvetica Light" charset="0"/>
              </a:rPr>
              <a:t>In case you didn’t download the </a:t>
            </a:r>
            <a:r>
              <a:rPr lang="en-US" sz="2000" dirty="0">
                <a:solidFill>
                  <a:schemeClr val="bg1"/>
                </a:solidFill>
                <a:latin typeface="Calibri" panose="020F0502020204030204" pitchFamily="34" charset="0"/>
                <a:ea typeface="Helvetica Light" charset="0"/>
                <a:cs typeface="Calibri" panose="020F0502020204030204" pitchFamily="34" charset="0"/>
              </a:rPr>
              <a:t>Instructions,</a:t>
            </a:r>
            <a:r>
              <a:rPr lang="en-US" sz="2000" dirty="0">
                <a:solidFill>
                  <a:schemeClr val="bg1"/>
                </a:solidFill>
                <a:latin typeface="+mj-lt"/>
                <a:ea typeface="Helvetica Light" charset="0"/>
                <a:cs typeface="Helvetica Light" charset="0"/>
              </a:rPr>
              <a:t> they can be found </a:t>
            </a:r>
            <a:r>
              <a:rPr lang="en-US" sz="2000" dirty="0">
                <a:solidFill>
                  <a:schemeClr val="bg1"/>
                </a:solidFill>
                <a:latin typeface="Calibri" panose="020F0502020204030204" pitchFamily="34" charset="0"/>
                <a:ea typeface="Helvetica Light" charset="0"/>
                <a:cs typeface="Calibri" panose="020F0502020204030204" pitchFamily="34" charset="0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here</a:t>
            </a:r>
            <a:r>
              <a:rPr lang="en-US" sz="2000" dirty="0">
                <a:solidFill>
                  <a:schemeClr val="bg1"/>
                </a:solidFill>
                <a:latin typeface="+mj-lt"/>
                <a:ea typeface="Helvetica Light" charset="0"/>
                <a:cs typeface="Helvetica Light" charset="0"/>
              </a:rPr>
              <a:t>.</a:t>
            </a:r>
            <a:br>
              <a:rPr lang="en-US" sz="2000" dirty="0">
                <a:solidFill>
                  <a:schemeClr val="bg1"/>
                </a:solidFill>
                <a:latin typeface="+mj-lt"/>
                <a:ea typeface="Helvetica Light" charset="0"/>
                <a:cs typeface="Helvetica Light" charset="0"/>
              </a:rPr>
            </a:br>
            <a:endParaRPr lang="en-US" sz="2000" dirty="0">
              <a:solidFill>
                <a:srgbClr val="FFACA9"/>
              </a:solidFill>
              <a:latin typeface="+mj-lt"/>
              <a:ea typeface="Helvetica Light" charset="0"/>
              <a:cs typeface="Helvetica Light" charset="0"/>
            </a:endParaRPr>
          </a:p>
        </p:txBody>
      </p:sp>
      <p:sp>
        <p:nvSpPr>
          <p:cNvPr id="13" name="Title 1"/>
          <p:cNvSpPr txBox="1">
            <a:spLocks/>
          </p:cNvSpPr>
          <p:nvPr/>
        </p:nvSpPr>
        <p:spPr>
          <a:xfrm>
            <a:off x="791394" y="753074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solidFill>
                  <a:schemeClr val="bg1"/>
                </a:solidFill>
                <a:latin typeface="+mn-lt"/>
                <a:ea typeface="Lato" charset="0"/>
                <a:cs typeface="Lato" charset="0"/>
              </a:rPr>
              <a:t>Introduction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DE80124F-EEDB-5141-8FD1-319214A661D7}"/>
              </a:ext>
            </a:extLst>
          </p:cNvPr>
          <p:cNvSpPr txBox="1"/>
          <p:nvPr/>
        </p:nvSpPr>
        <p:spPr>
          <a:xfrm>
            <a:off x="1288159" y="6517461"/>
            <a:ext cx="535694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solidFill>
                  <a:schemeClr val="bg1"/>
                </a:solidFill>
                <a:latin typeface="+mj-lt"/>
              </a:rPr>
              <a:t>| </a:t>
            </a:r>
            <a:r>
              <a:rPr lang="en-US" sz="900" dirty="0">
                <a:solidFill>
                  <a:schemeClr val="tx2">
                    <a:lumMod val="20000"/>
                    <a:lumOff val="80000"/>
                  </a:schemeClr>
                </a:solidFill>
                <a:latin typeface="+mj-lt"/>
              </a:rPr>
              <a:t>Competitive Intelligence Automation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F7DF32F-851D-EBF5-A5DA-8A87C55428A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19068" y="-3577286"/>
            <a:ext cx="5356945" cy="108437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403855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>
            <a:extLst>
              <a:ext uri="{FF2B5EF4-FFF2-40B4-BE49-F238E27FC236}">
                <a16:creationId xmlns:a16="http://schemas.microsoft.com/office/drawing/2014/main" id="{7B219B21-468A-6D43-ABC4-6925F75BFCF6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48158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63" name="Group 62">
            <a:extLst>
              <a:ext uri="{FF2B5EF4-FFF2-40B4-BE49-F238E27FC236}">
                <a16:creationId xmlns:a16="http://schemas.microsoft.com/office/drawing/2014/main" id="{8D27BE17-0812-4340-AC7E-B4E6DA65E20F}"/>
              </a:ext>
            </a:extLst>
          </p:cNvPr>
          <p:cNvGrpSpPr/>
          <p:nvPr/>
        </p:nvGrpSpPr>
        <p:grpSpPr>
          <a:xfrm>
            <a:off x="10387693" y="3132813"/>
            <a:ext cx="1239157" cy="3741321"/>
            <a:chOff x="8003865" y="4339710"/>
            <a:chExt cx="838199" cy="2783803"/>
          </a:xfrm>
          <a:solidFill>
            <a:srgbClr val="6EDBFF"/>
          </a:solidFill>
        </p:grpSpPr>
        <p:sp>
          <p:nvSpPr>
            <p:cNvPr id="64" name="Oval 63">
              <a:extLst>
                <a:ext uri="{FF2B5EF4-FFF2-40B4-BE49-F238E27FC236}">
                  <a16:creationId xmlns:a16="http://schemas.microsoft.com/office/drawing/2014/main" id="{CBF234C9-32EB-D34C-A4F7-DE65D1AEE2EE}"/>
                </a:ext>
              </a:extLst>
            </p:cNvPr>
            <p:cNvSpPr/>
            <p:nvPr/>
          </p:nvSpPr>
          <p:spPr>
            <a:xfrm>
              <a:off x="8003865" y="4339710"/>
              <a:ext cx="838199" cy="838199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Rectangle 64">
              <a:extLst>
                <a:ext uri="{FF2B5EF4-FFF2-40B4-BE49-F238E27FC236}">
                  <a16:creationId xmlns:a16="http://schemas.microsoft.com/office/drawing/2014/main" id="{E3930940-38E6-584E-944C-3B90E951124C}"/>
                </a:ext>
              </a:extLst>
            </p:cNvPr>
            <p:cNvSpPr/>
            <p:nvPr/>
          </p:nvSpPr>
          <p:spPr>
            <a:xfrm>
              <a:off x="8003865" y="4758813"/>
              <a:ext cx="838199" cy="23647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3" name="Round Same Side Corner Rectangle 72">
            <a:extLst>
              <a:ext uri="{FF2B5EF4-FFF2-40B4-BE49-F238E27FC236}">
                <a16:creationId xmlns:a16="http://schemas.microsoft.com/office/drawing/2014/main" id="{0D914FA8-BE8E-5941-8D9B-B5B8E8B2086A}"/>
              </a:ext>
            </a:extLst>
          </p:cNvPr>
          <p:cNvSpPr/>
          <p:nvPr/>
        </p:nvSpPr>
        <p:spPr>
          <a:xfrm>
            <a:off x="9143509" y="4458376"/>
            <a:ext cx="1244184" cy="2415758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CBED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Rectangle 49"/>
          <p:cNvSpPr/>
          <p:nvPr/>
        </p:nvSpPr>
        <p:spPr>
          <a:xfrm>
            <a:off x="0" y="0"/>
            <a:ext cx="12191999" cy="639334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18900000" algn="bl" rotWithShape="0">
              <a:schemeClr val="bg1"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361" y="381454"/>
            <a:ext cx="10515600" cy="1325563"/>
          </a:xfrm>
        </p:spPr>
        <p:txBody>
          <a:bodyPr>
            <a:normAutofit/>
          </a:bodyPr>
          <a:lstStyle/>
          <a:p>
            <a:r>
              <a:rPr lang="en-US" sz="2700" b="1" dirty="0">
                <a:solidFill>
                  <a:srgbClr val="1A2A36"/>
                </a:solidFill>
                <a:latin typeface="Calibri" panose="020F0502020204030204" pitchFamily="34" charset="0"/>
                <a:ea typeface="Lato" charset="0"/>
                <a:cs typeface="Calibri" panose="020F0502020204030204" pitchFamily="34" charset="0"/>
              </a:rPr>
              <a:t>Advertising Analysis</a:t>
            </a:r>
          </a:p>
        </p:txBody>
      </p:sp>
      <p:graphicFrame>
        <p:nvGraphicFramePr>
          <p:cNvPr id="21" name="Table 20">
            <a:extLst>
              <a:ext uri="{FF2B5EF4-FFF2-40B4-BE49-F238E27FC236}">
                <a16:creationId xmlns:a16="http://schemas.microsoft.com/office/drawing/2014/main" id="{5388FD2F-1DE9-C04B-AF82-923BA3C660D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04018749"/>
              </p:ext>
            </p:extLst>
          </p:nvPr>
        </p:nvGraphicFramePr>
        <p:xfrm>
          <a:off x="984466" y="1907982"/>
          <a:ext cx="11474231" cy="3998590"/>
        </p:xfrm>
        <a:graphic>
          <a:graphicData uri="http://schemas.openxmlformats.org/drawingml/2006/table">
            <a:tbl>
              <a:tblPr bandRow="1">
                <a:effectLst/>
                <a:tableStyleId>{2D5ABB26-0587-4C30-8999-92F81FD0307C}</a:tableStyleId>
              </a:tblPr>
              <a:tblGrid>
                <a:gridCol w="254250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38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25188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97457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7288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1028954">
                <a:tc>
                  <a:txBody>
                    <a:bodyPr/>
                    <a:lstStyle/>
                    <a:p>
                      <a:pPr algn="l"/>
                      <a:r>
                        <a:rPr lang="en-US" sz="1700" b="1" i="0" dirty="0">
                          <a:solidFill>
                            <a:srgbClr val="1A2A36"/>
                          </a:solidFill>
                          <a:latin typeface="Calibri" panose="020F0502020204030204" pitchFamily="34" charset="0"/>
                          <a:ea typeface="Helvetica Neue Light" charset="0"/>
                          <a:cs typeface="Calibri" panose="020F0502020204030204" pitchFamily="34" charset="0"/>
                        </a:rPr>
                        <a:t>     COMPETITORS</a:t>
                      </a:r>
                    </a:p>
                  </a:txBody>
                  <a:tcPr marL="118301" marR="118301" marT="59149" marB="59149"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</a:pPr>
                      <a:r>
                        <a:rPr lang="en-US" sz="1700" b="1" i="0" u="none" strike="noStrike" kern="1200" dirty="0">
                          <a:solidFill>
                            <a:srgbClr val="1A2A36"/>
                          </a:solidFill>
                          <a:effectLst/>
                          <a:latin typeface="Calibri" panose="020F0502020204030204" pitchFamily="34" charset="0"/>
                          <a:ea typeface="Helvetica Neue Light" charset="0"/>
                          <a:cs typeface="Calibri" panose="020F0502020204030204" pitchFamily="34" charset="0"/>
                        </a:rPr>
                        <a:t>  AdWords</a:t>
                      </a:r>
                      <a:endParaRPr lang="en-US" sz="1700" b="1" i="0" dirty="0">
                        <a:solidFill>
                          <a:srgbClr val="1A2A36"/>
                        </a:solidFill>
                        <a:latin typeface="Calibri" panose="020F0502020204030204" pitchFamily="34" charset="0"/>
                        <a:ea typeface="Helvetica Neue Light" charset="0"/>
                        <a:cs typeface="Calibri" panose="020F0502020204030204" pitchFamily="34" charset="0"/>
                      </a:endParaRPr>
                    </a:p>
                  </a:txBody>
                  <a:tcPr marL="118301" marR="118301" marT="59149" marB="5914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700" b="1" i="0" u="none" strike="noStrike" kern="1200" dirty="0">
                          <a:solidFill>
                            <a:srgbClr val="1A2A36"/>
                          </a:solidFill>
                          <a:effectLst/>
                          <a:latin typeface="Calibri" panose="020F0502020204030204" pitchFamily="34" charset="0"/>
                          <a:ea typeface="Helvetica Neue Light" charset="0"/>
                          <a:cs typeface="Calibri" panose="020F0502020204030204" pitchFamily="34" charset="0"/>
                        </a:rPr>
                        <a:t>   Targeted</a:t>
                      </a:r>
                      <a:br>
                        <a:rPr lang="en-US" sz="1700" b="1" i="0" u="none" strike="noStrike" kern="1200" dirty="0">
                          <a:solidFill>
                            <a:srgbClr val="1A2A36"/>
                          </a:solidFill>
                          <a:effectLst/>
                          <a:latin typeface="Calibri" panose="020F0502020204030204" pitchFamily="34" charset="0"/>
                          <a:ea typeface="Helvetica Neue Light" charset="0"/>
                          <a:cs typeface="Calibri" panose="020F0502020204030204" pitchFamily="34" charset="0"/>
                        </a:rPr>
                      </a:br>
                      <a:r>
                        <a:rPr lang="en-US" sz="1700" b="1" i="0" u="none" strike="noStrike" kern="1200" dirty="0">
                          <a:solidFill>
                            <a:srgbClr val="1A2A36"/>
                          </a:solidFill>
                          <a:effectLst/>
                          <a:latin typeface="Calibri" panose="020F0502020204030204" pitchFamily="34" charset="0"/>
                          <a:ea typeface="Helvetica Neue Light" charset="0"/>
                          <a:cs typeface="Calibri" panose="020F0502020204030204" pitchFamily="34" charset="0"/>
                        </a:rPr>
                        <a:t>   Keywords</a:t>
                      </a:r>
                      <a:endParaRPr lang="en-US" sz="1700" b="1" i="0" dirty="0">
                        <a:solidFill>
                          <a:srgbClr val="1A2A36"/>
                        </a:solidFill>
                        <a:latin typeface="Calibri" panose="020F0502020204030204" pitchFamily="34" charset="0"/>
                        <a:ea typeface="Helvetica Neue Light" charset="0"/>
                        <a:cs typeface="Calibri" panose="020F0502020204030204" pitchFamily="34" charset="0"/>
                      </a:endParaRPr>
                    </a:p>
                  </a:txBody>
                  <a:tcPr marL="118301" marR="118301" marT="59149" marB="5914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700" b="1" i="0" u="none" strike="noStrike" kern="1200" dirty="0">
                          <a:solidFill>
                            <a:srgbClr val="1A2A36"/>
                          </a:solidFill>
                          <a:effectLst/>
                          <a:latin typeface="Calibri" panose="020F0502020204030204" pitchFamily="34" charset="0"/>
                          <a:ea typeface="Helvetica Neue Light" charset="0"/>
                          <a:cs typeface="Calibri" panose="020F0502020204030204" pitchFamily="34" charset="0"/>
                        </a:rPr>
                        <a:t>   Prints, Ads/Additional    </a:t>
                      </a:r>
                      <a:br>
                        <a:rPr lang="en-US" sz="1700" b="1" i="0" u="none" strike="noStrike" kern="1200" dirty="0">
                          <a:solidFill>
                            <a:srgbClr val="1A2A36"/>
                          </a:solidFill>
                          <a:effectLst/>
                          <a:latin typeface="Calibri" panose="020F0502020204030204" pitchFamily="34" charset="0"/>
                          <a:ea typeface="Helvetica Neue Light" charset="0"/>
                          <a:cs typeface="Calibri" panose="020F0502020204030204" pitchFamily="34" charset="0"/>
                        </a:rPr>
                      </a:br>
                      <a:r>
                        <a:rPr lang="en-US" sz="1700" b="1" i="0" u="none" strike="noStrike" kern="1200" dirty="0">
                          <a:solidFill>
                            <a:srgbClr val="1A2A36"/>
                          </a:solidFill>
                          <a:effectLst/>
                          <a:latin typeface="Calibri" panose="020F0502020204030204" pitchFamily="34" charset="0"/>
                          <a:ea typeface="Helvetica Neue Light" charset="0"/>
                          <a:cs typeface="Calibri" panose="020F0502020204030204" pitchFamily="34" charset="0"/>
                        </a:rPr>
                        <a:t>   Advertising</a:t>
                      </a:r>
                      <a:endParaRPr lang="en-US" sz="1700" b="1" i="0" u="none" strike="noStrike" kern="1200" baseline="0" dirty="0">
                        <a:solidFill>
                          <a:srgbClr val="1A2A36"/>
                        </a:solidFill>
                        <a:effectLst/>
                        <a:latin typeface="Calibri" panose="020F0502020204030204" pitchFamily="34" charset="0"/>
                        <a:ea typeface="Helvetica Neue Light" charset="0"/>
                        <a:cs typeface="Calibri" panose="020F0502020204030204" pitchFamily="34" charset="0"/>
                      </a:endParaRPr>
                    </a:p>
                  </a:txBody>
                  <a:tcPr marL="118301" marR="118301" marT="59149" marB="5914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700" b="1" i="0" dirty="0">
                        <a:solidFill>
                          <a:srgbClr val="1A2A36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18301" marR="118301" marT="59149" marB="5914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92061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b="1" i="0" dirty="0">
                        <a:solidFill>
                          <a:srgbClr val="1A2A36"/>
                        </a:solidFill>
                        <a:latin typeface="Calibri" panose="020F0502020204030204" pitchFamily="34" charset="0"/>
                        <a:ea typeface="Arial" charset="0"/>
                        <a:cs typeface="Calibri" panose="020F0502020204030204" pitchFamily="34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i="0" dirty="0">
                          <a:solidFill>
                            <a:srgbClr val="1A2A36"/>
                          </a:solidFill>
                          <a:latin typeface="Calibri" panose="020F0502020204030204" pitchFamily="34" charset="0"/>
                          <a:ea typeface="Arial" charset="0"/>
                          <a:cs typeface="Calibri" panose="020F0502020204030204" pitchFamily="34" charset="0"/>
                        </a:rPr>
                        <a:t>LOGO</a:t>
                      </a:r>
                      <a:r>
                        <a:rPr lang="en-US" sz="1400" b="1" i="0" baseline="0" dirty="0">
                          <a:solidFill>
                            <a:srgbClr val="1A2A36"/>
                          </a:solidFill>
                          <a:latin typeface="Calibri" panose="020F0502020204030204" pitchFamily="34" charset="0"/>
                          <a:ea typeface="Arial" charset="0"/>
                          <a:cs typeface="Calibri" panose="020F0502020204030204" pitchFamily="34" charset="0"/>
                        </a:rPr>
                        <a:t> 1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b="1" i="0" dirty="0">
                        <a:solidFill>
                          <a:srgbClr val="1A2A36"/>
                        </a:solidFill>
                        <a:latin typeface="Calibri" panose="020F0502020204030204" pitchFamily="34" charset="0"/>
                        <a:ea typeface="Arial" charset="0"/>
                        <a:cs typeface="Calibri" panose="020F0502020204030204" pitchFamily="34" charset="0"/>
                      </a:endParaRPr>
                    </a:p>
                  </a:txBody>
                  <a:tcPr marL="118301" marR="118301" marT="59149" marB="59149" anchor="ctr"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="0" i="0" dirty="0">
                        <a:solidFill>
                          <a:srgbClr val="1A2A36"/>
                        </a:solidFill>
                        <a:latin typeface="+mn-lt"/>
                        <a:cs typeface="Calibri" panose="020F0502020204030204" pitchFamily="34" charset="0"/>
                      </a:endParaRPr>
                    </a:p>
                  </a:txBody>
                  <a:tcPr marL="118301" marR="118301" marT="59149" marB="59149"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="0" i="0" dirty="0">
                        <a:solidFill>
                          <a:srgbClr val="1A2A36"/>
                        </a:solidFill>
                        <a:latin typeface="+mn-lt"/>
                        <a:cs typeface="Calibri" panose="020F0502020204030204" pitchFamily="34" charset="0"/>
                      </a:endParaRPr>
                    </a:p>
                  </a:txBody>
                  <a:tcPr marL="118301" marR="118301" marT="59149" marB="59149"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="0" i="0" dirty="0">
                        <a:solidFill>
                          <a:srgbClr val="1A2A36"/>
                        </a:solidFill>
                        <a:latin typeface="+mn-lt"/>
                        <a:cs typeface="Calibri" panose="020F0502020204030204" pitchFamily="34" charset="0"/>
                      </a:endParaRPr>
                    </a:p>
                  </a:txBody>
                  <a:tcPr marL="118301" marR="118301" marT="59149" marB="59149"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200" b="0" i="0" dirty="0">
                        <a:solidFill>
                          <a:srgbClr val="1A2A36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18301" marR="118301" marT="59149" marB="59149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062316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br>
                        <a:rPr lang="en-US" sz="1400" b="1" i="0" baseline="0" dirty="0">
                          <a:solidFill>
                            <a:srgbClr val="1A2A36"/>
                          </a:solidFill>
                          <a:latin typeface="Calibri" panose="020F0502020204030204" pitchFamily="34" charset="0"/>
                          <a:ea typeface="Arial" charset="0"/>
                          <a:cs typeface="Calibri" panose="020F0502020204030204" pitchFamily="34" charset="0"/>
                        </a:rPr>
                      </a:br>
                      <a:r>
                        <a:rPr lang="en-US" sz="1400" b="1" i="0" baseline="0" dirty="0">
                          <a:solidFill>
                            <a:srgbClr val="1A2A36"/>
                          </a:solidFill>
                          <a:latin typeface="Calibri" panose="020F0502020204030204" pitchFamily="34" charset="0"/>
                          <a:ea typeface="Arial" charset="0"/>
                          <a:cs typeface="Calibri" panose="020F0502020204030204" pitchFamily="34" charset="0"/>
                        </a:rPr>
                        <a:t>LOGO 2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b="1" i="0" dirty="0">
                        <a:solidFill>
                          <a:srgbClr val="1A2A36"/>
                        </a:solidFill>
                        <a:latin typeface="Calibri" panose="020F0502020204030204" pitchFamily="34" charset="0"/>
                        <a:ea typeface="Arial" charset="0"/>
                        <a:cs typeface="Calibri" panose="020F0502020204030204" pitchFamily="34" charset="0"/>
                      </a:endParaRPr>
                    </a:p>
                  </a:txBody>
                  <a:tcPr marL="118301" marR="118301" marT="59149" marB="59149" anchor="ctr"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="0" i="0" dirty="0">
                        <a:solidFill>
                          <a:srgbClr val="1A2A36"/>
                        </a:solidFill>
                        <a:latin typeface="+mn-lt"/>
                        <a:cs typeface="Calibri" panose="020F0502020204030204" pitchFamily="34" charset="0"/>
                      </a:endParaRPr>
                    </a:p>
                  </a:txBody>
                  <a:tcPr marL="118301" marR="118301" marT="59149" marB="59149"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="0" i="0" dirty="0">
                        <a:solidFill>
                          <a:srgbClr val="1A2A36"/>
                        </a:solidFill>
                        <a:latin typeface="+mn-lt"/>
                        <a:cs typeface="Calibri" panose="020F0502020204030204" pitchFamily="34" charset="0"/>
                      </a:endParaRPr>
                    </a:p>
                  </a:txBody>
                  <a:tcPr marL="118301" marR="118301" marT="59149" marB="59149"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="0" i="0" dirty="0">
                        <a:solidFill>
                          <a:srgbClr val="1A2A36"/>
                        </a:solidFill>
                        <a:latin typeface="+mn-lt"/>
                        <a:cs typeface="Calibri" panose="020F0502020204030204" pitchFamily="34" charset="0"/>
                      </a:endParaRPr>
                    </a:p>
                  </a:txBody>
                  <a:tcPr marL="118301" marR="118301" marT="59149" marB="59149"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200" b="0" i="0" dirty="0">
                        <a:solidFill>
                          <a:srgbClr val="1A2A36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18301" marR="118301" marT="59149" marB="59149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15259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i="0" baseline="0" dirty="0">
                          <a:solidFill>
                            <a:srgbClr val="1A2A36"/>
                          </a:solidFill>
                          <a:latin typeface="Calibri" panose="020F0502020204030204" pitchFamily="34" charset="0"/>
                          <a:ea typeface="Arial" charset="0"/>
                          <a:cs typeface="Calibri" panose="020F0502020204030204" pitchFamily="34" charset="0"/>
                        </a:rPr>
                        <a:t>            </a:t>
                      </a:r>
                      <a:br>
                        <a:rPr lang="en-US" sz="1400" b="1" i="0" baseline="0" dirty="0">
                          <a:solidFill>
                            <a:srgbClr val="1A2A36"/>
                          </a:solidFill>
                          <a:latin typeface="Calibri" panose="020F0502020204030204" pitchFamily="34" charset="0"/>
                          <a:ea typeface="Arial" charset="0"/>
                          <a:cs typeface="Calibri" panose="020F0502020204030204" pitchFamily="34" charset="0"/>
                        </a:rPr>
                      </a:br>
                      <a:r>
                        <a:rPr lang="en-US" sz="1400" b="1" i="0" baseline="0" dirty="0">
                          <a:solidFill>
                            <a:srgbClr val="1A2A36"/>
                          </a:solidFill>
                          <a:latin typeface="Calibri" panose="020F0502020204030204" pitchFamily="34" charset="0"/>
                          <a:ea typeface="Arial" charset="0"/>
                          <a:cs typeface="Calibri" panose="020F0502020204030204" pitchFamily="34" charset="0"/>
                        </a:rPr>
                        <a:t>LOGO 3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b="1" i="0" dirty="0">
                        <a:solidFill>
                          <a:srgbClr val="1A2A36"/>
                        </a:solidFill>
                        <a:latin typeface="Calibri" panose="020F0502020204030204" pitchFamily="34" charset="0"/>
                        <a:ea typeface="Arial" charset="0"/>
                        <a:cs typeface="Calibri" panose="020F0502020204030204" pitchFamily="34" charset="0"/>
                      </a:endParaRPr>
                    </a:p>
                  </a:txBody>
                  <a:tcPr marL="118301" marR="118301" marT="59149" marB="59149" anchor="ctr"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dirty="0">
                          <a:solidFill>
                            <a:srgbClr val="1A2A36"/>
                          </a:solidFill>
                          <a:latin typeface="+mn-lt"/>
                          <a:cs typeface="Calibri" panose="020F0502020204030204" pitchFamily="34" charset="0"/>
                        </a:rPr>
                        <a:t>  </a:t>
                      </a:r>
                    </a:p>
                    <a:p>
                      <a:pPr algn="l"/>
                      <a:r>
                        <a:rPr lang="en-US" sz="1200" b="0" i="0" dirty="0">
                          <a:solidFill>
                            <a:srgbClr val="1A2A36"/>
                          </a:solidFill>
                          <a:latin typeface="+mn-lt"/>
                          <a:cs typeface="Calibri" panose="020F0502020204030204" pitchFamily="34" charset="0"/>
                        </a:rPr>
                        <a:t>    </a:t>
                      </a:r>
                    </a:p>
                  </a:txBody>
                  <a:tcPr marL="118301" marR="118301" marT="59149" marB="59149"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="0" i="0" dirty="0">
                        <a:solidFill>
                          <a:srgbClr val="1A2A36"/>
                        </a:solidFill>
                        <a:latin typeface="+mn-lt"/>
                        <a:cs typeface="Calibri" panose="020F0502020204030204" pitchFamily="34" charset="0"/>
                      </a:endParaRPr>
                    </a:p>
                  </a:txBody>
                  <a:tcPr marL="118301" marR="118301" marT="59149" marB="59149"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="0" i="0" dirty="0">
                        <a:solidFill>
                          <a:srgbClr val="1A2A36"/>
                        </a:solidFill>
                        <a:latin typeface="+mn-lt"/>
                        <a:cs typeface="Calibri" panose="020F0502020204030204" pitchFamily="34" charset="0"/>
                      </a:endParaRPr>
                    </a:p>
                  </a:txBody>
                  <a:tcPr marL="118301" marR="118301" marT="59149" marB="59149"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200" b="0" i="0" dirty="0">
                        <a:solidFill>
                          <a:srgbClr val="1A2A36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18301" marR="118301" marT="59149" marB="59149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A584735B-2D28-8F4C-9EB7-07272E270C21}"/>
              </a:ext>
            </a:extLst>
          </p:cNvPr>
          <p:cNvCxnSpPr/>
          <p:nvPr/>
        </p:nvCxnSpPr>
        <p:spPr>
          <a:xfrm>
            <a:off x="984466" y="1518154"/>
            <a:ext cx="973394" cy="0"/>
          </a:xfrm>
          <a:prstGeom prst="line">
            <a:avLst/>
          </a:prstGeom>
          <a:ln w="38100">
            <a:solidFill>
              <a:srgbClr val="1A2A3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Picture 2">
            <a:extLst>
              <a:ext uri="{FF2B5EF4-FFF2-40B4-BE49-F238E27FC236}">
                <a16:creationId xmlns:a16="http://schemas.microsoft.com/office/drawing/2014/main" id="{574977AD-B79C-B746-AE71-886E45553B1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6366" y="2255277"/>
            <a:ext cx="257330" cy="316389"/>
          </a:xfrm>
          <a:prstGeom prst="rect">
            <a:avLst/>
          </a:prstGeom>
        </p:spPr>
      </p:pic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71BAF2DE-750B-AA48-9E5B-AE2BA852E43D}"/>
              </a:ext>
            </a:extLst>
          </p:cNvPr>
          <p:cNvCxnSpPr>
            <a:cxnSpLocks/>
          </p:cNvCxnSpPr>
          <p:nvPr/>
        </p:nvCxnSpPr>
        <p:spPr>
          <a:xfrm>
            <a:off x="3532361" y="2135922"/>
            <a:ext cx="0" cy="555097"/>
          </a:xfrm>
          <a:prstGeom prst="line">
            <a:avLst/>
          </a:prstGeom>
          <a:ln w="38100">
            <a:solidFill>
              <a:srgbClr val="1A2A3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35C5446D-F38B-4A4C-B99A-8EDFBADBC8A8}"/>
              </a:ext>
            </a:extLst>
          </p:cNvPr>
          <p:cNvCxnSpPr>
            <a:cxnSpLocks/>
          </p:cNvCxnSpPr>
          <p:nvPr/>
        </p:nvCxnSpPr>
        <p:spPr>
          <a:xfrm>
            <a:off x="8011958" y="2135922"/>
            <a:ext cx="0" cy="555097"/>
          </a:xfrm>
          <a:prstGeom prst="line">
            <a:avLst/>
          </a:prstGeom>
          <a:ln w="38100">
            <a:solidFill>
              <a:srgbClr val="1A2A3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D22D1735-5D95-4046-AEF2-ECBE91ACD805}"/>
              </a:ext>
            </a:extLst>
          </p:cNvPr>
          <p:cNvCxnSpPr>
            <a:cxnSpLocks/>
          </p:cNvCxnSpPr>
          <p:nvPr/>
        </p:nvCxnSpPr>
        <p:spPr>
          <a:xfrm>
            <a:off x="5753173" y="2135922"/>
            <a:ext cx="0" cy="555097"/>
          </a:xfrm>
          <a:prstGeom prst="line">
            <a:avLst/>
          </a:prstGeom>
          <a:ln w="38100">
            <a:solidFill>
              <a:srgbClr val="1A2A3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Oval 67">
            <a:extLst>
              <a:ext uri="{FF2B5EF4-FFF2-40B4-BE49-F238E27FC236}">
                <a16:creationId xmlns:a16="http://schemas.microsoft.com/office/drawing/2014/main" id="{294477D4-0CEC-E54E-AB1F-6A746F3FA9D1}"/>
              </a:ext>
            </a:extLst>
          </p:cNvPr>
          <p:cNvSpPr/>
          <p:nvPr/>
        </p:nvSpPr>
        <p:spPr>
          <a:xfrm>
            <a:off x="938329" y="3277686"/>
            <a:ext cx="298473" cy="298473"/>
          </a:xfrm>
          <a:prstGeom prst="ellipse">
            <a:avLst/>
          </a:prstGeom>
          <a:solidFill>
            <a:srgbClr val="DFD2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0000"/>
              </a:solidFill>
            </a:endParaRPr>
          </a:p>
        </p:txBody>
      </p:sp>
      <p:sp>
        <p:nvSpPr>
          <p:cNvPr id="69" name="Oval 68">
            <a:extLst>
              <a:ext uri="{FF2B5EF4-FFF2-40B4-BE49-F238E27FC236}">
                <a16:creationId xmlns:a16="http://schemas.microsoft.com/office/drawing/2014/main" id="{7353C61D-112E-504D-A5B0-1EBF5DC505AC}"/>
              </a:ext>
            </a:extLst>
          </p:cNvPr>
          <p:cNvSpPr/>
          <p:nvPr/>
        </p:nvSpPr>
        <p:spPr>
          <a:xfrm>
            <a:off x="940932" y="4282614"/>
            <a:ext cx="298473" cy="298473"/>
          </a:xfrm>
          <a:prstGeom prst="ellipse">
            <a:avLst/>
          </a:prstGeom>
          <a:solidFill>
            <a:srgbClr val="B880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0000"/>
              </a:solidFill>
            </a:endParaRPr>
          </a:p>
        </p:txBody>
      </p:sp>
      <p:sp>
        <p:nvSpPr>
          <p:cNvPr id="70" name="Oval 69">
            <a:extLst>
              <a:ext uri="{FF2B5EF4-FFF2-40B4-BE49-F238E27FC236}">
                <a16:creationId xmlns:a16="http://schemas.microsoft.com/office/drawing/2014/main" id="{73BC9601-1671-E84C-8C1B-27DB417905D4}"/>
              </a:ext>
            </a:extLst>
          </p:cNvPr>
          <p:cNvSpPr/>
          <p:nvPr/>
        </p:nvSpPr>
        <p:spPr>
          <a:xfrm>
            <a:off x="933109" y="5254884"/>
            <a:ext cx="298473" cy="298473"/>
          </a:xfrm>
          <a:prstGeom prst="ellipse">
            <a:avLst/>
          </a:prstGeom>
          <a:solidFill>
            <a:srgbClr val="6C31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0000"/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BD683239-062B-BB42-96C5-62D99EAB13A0}"/>
              </a:ext>
            </a:extLst>
          </p:cNvPr>
          <p:cNvSpPr txBox="1"/>
          <p:nvPr/>
        </p:nvSpPr>
        <p:spPr>
          <a:xfrm>
            <a:off x="1288159" y="6521550"/>
            <a:ext cx="535694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solidFill>
                  <a:schemeClr val="bg1"/>
                </a:solidFill>
                <a:latin typeface="+mj-lt"/>
              </a:rPr>
              <a:t>| </a:t>
            </a:r>
            <a:r>
              <a:rPr lang="en-US" sz="900" dirty="0">
                <a:solidFill>
                  <a:schemeClr val="tx2">
                    <a:lumMod val="20000"/>
                    <a:lumOff val="80000"/>
                  </a:schemeClr>
                </a:solidFill>
                <a:latin typeface="+mj-lt"/>
              </a:rPr>
              <a:t>Competitive Intelligence Automation</a:t>
            </a:r>
          </a:p>
        </p:txBody>
      </p:sp>
      <p:pic>
        <p:nvPicPr>
          <p:cNvPr id="4" name="Picture 3" descr="A white text on a black background&#10;&#10;Description automatically generated">
            <a:extLst>
              <a:ext uri="{FF2B5EF4-FFF2-40B4-BE49-F238E27FC236}">
                <a16:creationId xmlns:a16="http://schemas.microsoft.com/office/drawing/2014/main" id="{5483628A-4C4C-8E76-8B2C-C91D6B3C562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4246" y="6526760"/>
            <a:ext cx="945614" cy="2307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087677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FD2E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>
            <a:extLst>
              <a:ext uri="{FF2B5EF4-FFF2-40B4-BE49-F238E27FC236}">
                <a16:creationId xmlns:a16="http://schemas.microsoft.com/office/drawing/2014/main" id="{E4C92566-FD6A-E445-9E88-75D4E5CA3DAC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48158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63" name="Group 62">
            <a:extLst>
              <a:ext uri="{FF2B5EF4-FFF2-40B4-BE49-F238E27FC236}">
                <a16:creationId xmlns:a16="http://schemas.microsoft.com/office/drawing/2014/main" id="{8D27BE17-0812-4340-AC7E-B4E6DA65E20F}"/>
              </a:ext>
            </a:extLst>
          </p:cNvPr>
          <p:cNvGrpSpPr/>
          <p:nvPr/>
        </p:nvGrpSpPr>
        <p:grpSpPr>
          <a:xfrm>
            <a:off x="10387693" y="3132813"/>
            <a:ext cx="1239157" cy="3741321"/>
            <a:chOff x="8003865" y="4339710"/>
            <a:chExt cx="838199" cy="2783803"/>
          </a:xfrm>
          <a:solidFill>
            <a:srgbClr val="6EDBFF"/>
          </a:solidFill>
        </p:grpSpPr>
        <p:sp>
          <p:nvSpPr>
            <p:cNvPr id="64" name="Oval 63">
              <a:extLst>
                <a:ext uri="{FF2B5EF4-FFF2-40B4-BE49-F238E27FC236}">
                  <a16:creationId xmlns:a16="http://schemas.microsoft.com/office/drawing/2014/main" id="{CBF234C9-32EB-D34C-A4F7-DE65D1AEE2EE}"/>
                </a:ext>
              </a:extLst>
            </p:cNvPr>
            <p:cNvSpPr/>
            <p:nvPr/>
          </p:nvSpPr>
          <p:spPr>
            <a:xfrm>
              <a:off x="8003865" y="4339710"/>
              <a:ext cx="838199" cy="838199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Rectangle 64">
              <a:extLst>
                <a:ext uri="{FF2B5EF4-FFF2-40B4-BE49-F238E27FC236}">
                  <a16:creationId xmlns:a16="http://schemas.microsoft.com/office/drawing/2014/main" id="{E3930940-38E6-584E-944C-3B90E951124C}"/>
                </a:ext>
              </a:extLst>
            </p:cNvPr>
            <p:cNvSpPr/>
            <p:nvPr/>
          </p:nvSpPr>
          <p:spPr>
            <a:xfrm>
              <a:off x="8003865" y="4758813"/>
              <a:ext cx="838199" cy="23647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3" name="Round Same Side Corner Rectangle 72">
            <a:extLst>
              <a:ext uri="{FF2B5EF4-FFF2-40B4-BE49-F238E27FC236}">
                <a16:creationId xmlns:a16="http://schemas.microsoft.com/office/drawing/2014/main" id="{0D914FA8-BE8E-5941-8D9B-B5B8E8B2086A}"/>
              </a:ext>
            </a:extLst>
          </p:cNvPr>
          <p:cNvSpPr/>
          <p:nvPr/>
        </p:nvSpPr>
        <p:spPr>
          <a:xfrm>
            <a:off x="9143509" y="4458376"/>
            <a:ext cx="1244184" cy="2415758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CBED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Rectangle 49"/>
          <p:cNvSpPr/>
          <p:nvPr/>
        </p:nvSpPr>
        <p:spPr>
          <a:xfrm>
            <a:off x="0" y="-16134"/>
            <a:ext cx="12191999" cy="6409476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18900000" algn="bl" rotWithShape="0">
              <a:schemeClr val="bg1"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361" y="381454"/>
            <a:ext cx="10515600" cy="1325563"/>
          </a:xfrm>
        </p:spPr>
        <p:txBody>
          <a:bodyPr>
            <a:normAutofit/>
          </a:bodyPr>
          <a:lstStyle/>
          <a:p>
            <a:r>
              <a:rPr lang="en-US" sz="2700" b="1" dirty="0">
                <a:solidFill>
                  <a:srgbClr val="1A2A36"/>
                </a:solidFill>
                <a:latin typeface="Calibri" panose="020F0502020204030204" pitchFamily="34" charset="0"/>
                <a:ea typeface="Lato" charset="0"/>
                <a:cs typeface="Calibri" panose="020F0502020204030204" pitchFamily="34" charset="0"/>
              </a:rPr>
              <a:t>Social Media</a:t>
            </a:r>
          </a:p>
        </p:txBody>
      </p:sp>
      <p:graphicFrame>
        <p:nvGraphicFramePr>
          <p:cNvPr id="21" name="Table 20">
            <a:extLst>
              <a:ext uri="{FF2B5EF4-FFF2-40B4-BE49-F238E27FC236}">
                <a16:creationId xmlns:a16="http://schemas.microsoft.com/office/drawing/2014/main" id="{5388FD2F-1DE9-C04B-AF82-923BA3C660D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50526599"/>
              </p:ext>
            </p:extLst>
          </p:nvPr>
        </p:nvGraphicFramePr>
        <p:xfrm>
          <a:off x="984466" y="1907982"/>
          <a:ext cx="11474231" cy="3998590"/>
        </p:xfrm>
        <a:graphic>
          <a:graphicData uri="http://schemas.openxmlformats.org/drawingml/2006/table">
            <a:tbl>
              <a:tblPr bandRow="1">
                <a:effectLst/>
                <a:tableStyleId>{2D5ABB26-0587-4C30-8999-92F81FD0307C}</a:tableStyleId>
              </a:tblPr>
              <a:tblGrid>
                <a:gridCol w="254250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38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25188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97457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7288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1028954">
                <a:tc>
                  <a:txBody>
                    <a:bodyPr/>
                    <a:lstStyle/>
                    <a:p>
                      <a:pPr algn="l"/>
                      <a:r>
                        <a:rPr lang="en-US" sz="1700" b="1" i="0" dirty="0">
                          <a:solidFill>
                            <a:srgbClr val="1A2A36"/>
                          </a:solidFill>
                          <a:latin typeface="Calibri" panose="020F0502020204030204" pitchFamily="34" charset="0"/>
                          <a:ea typeface="Helvetica Neue Light" charset="0"/>
                          <a:cs typeface="Calibri" panose="020F0502020204030204" pitchFamily="34" charset="0"/>
                        </a:rPr>
                        <a:t>     COMPETITORS</a:t>
                      </a:r>
                    </a:p>
                  </a:txBody>
                  <a:tcPr marL="118301" marR="118301" marT="59149" marB="59149"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</a:pPr>
                      <a:r>
                        <a:rPr lang="en-US" sz="1700" b="1" i="0" u="none" strike="noStrike" kern="1200" dirty="0">
                          <a:solidFill>
                            <a:srgbClr val="1A2A36"/>
                          </a:solidFill>
                          <a:effectLst/>
                          <a:latin typeface="Calibri" panose="020F0502020204030204" pitchFamily="34" charset="0"/>
                          <a:ea typeface="Helvetica Neue Light" charset="0"/>
                          <a:cs typeface="Calibri" panose="020F0502020204030204" pitchFamily="34" charset="0"/>
                        </a:rPr>
                        <a:t>             # of Facebook        </a:t>
                      </a:r>
                      <a:br>
                        <a:rPr lang="en-US" sz="1700" b="1" i="0" u="none" strike="noStrike" kern="1200" dirty="0">
                          <a:solidFill>
                            <a:srgbClr val="1A2A36"/>
                          </a:solidFill>
                          <a:effectLst/>
                          <a:latin typeface="Calibri" panose="020F0502020204030204" pitchFamily="34" charset="0"/>
                          <a:ea typeface="Helvetica Neue Light" charset="0"/>
                          <a:cs typeface="Calibri" panose="020F0502020204030204" pitchFamily="34" charset="0"/>
                        </a:rPr>
                      </a:br>
                      <a:r>
                        <a:rPr lang="en-US" sz="1700" b="1" i="0" u="none" strike="noStrike" kern="1200" dirty="0">
                          <a:solidFill>
                            <a:srgbClr val="1A2A36"/>
                          </a:solidFill>
                          <a:effectLst/>
                          <a:latin typeface="Calibri" panose="020F0502020204030204" pitchFamily="34" charset="0"/>
                          <a:ea typeface="Helvetica Neue Light" charset="0"/>
                          <a:cs typeface="Calibri" panose="020F0502020204030204" pitchFamily="34" charset="0"/>
                        </a:rPr>
                        <a:t>             Followers</a:t>
                      </a:r>
                      <a:endParaRPr lang="en-US" sz="1700" b="1" i="0" dirty="0">
                        <a:solidFill>
                          <a:srgbClr val="1A2A36"/>
                        </a:solidFill>
                        <a:latin typeface="Calibri" panose="020F0502020204030204" pitchFamily="34" charset="0"/>
                        <a:ea typeface="Helvetica Neue Light" charset="0"/>
                        <a:cs typeface="Calibri" panose="020F0502020204030204" pitchFamily="34" charset="0"/>
                      </a:endParaRPr>
                    </a:p>
                  </a:txBody>
                  <a:tcPr marL="118301" marR="118301" marT="59149" marB="5914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700" b="1" i="0" u="none" strike="noStrike" kern="1200">
                          <a:solidFill>
                            <a:srgbClr val="1A2A36"/>
                          </a:solidFill>
                          <a:effectLst/>
                          <a:latin typeface="Calibri" panose="020F0502020204030204" pitchFamily="34" charset="0"/>
                          <a:ea typeface="Helvetica Neue Light" charset="0"/>
                          <a:cs typeface="Calibri" panose="020F0502020204030204" pitchFamily="34" charset="0"/>
                        </a:rPr>
                        <a:t>            How often do </a:t>
                      </a:r>
                      <a:br>
                        <a:rPr lang="en-US" sz="1700" b="1" i="0" u="none" strike="noStrike" kern="1200">
                          <a:solidFill>
                            <a:srgbClr val="1A2A36"/>
                          </a:solidFill>
                          <a:effectLst/>
                          <a:latin typeface="Calibri" panose="020F0502020204030204" pitchFamily="34" charset="0"/>
                          <a:ea typeface="Helvetica Neue Light" charset="0"/>
                          <a:cs typeface="Calibri" panose="020F0502020204030204" pitchFamily="34" charset="0"/>
                        </a:rPr>
                      </a:br>
                      <a:r>
                        <a:rPr lang="en-US" sz="1700" b="1" i="0" u="none" strike="noStrike" kern="1200">
                          <a:solidFill>
                            <a:srgbClr val="1A2A36"/>
                          </a:solidFill>
                          <a:effectLst/>
                          <a:latin typeface="Calibri" panose="020F0502020204030204" pitchFamily="34" charset="0"/>
                          <a:ea typeface="Helvetica Neue Light" charset="0"/>
                          <a:cs typeface="Calibri" panose="020F0502020204030204" pitchFamily="34" charset="0"/>
                        </a:rPr>
                        <a:t>            they post</a:t>
                      </a:r>
                      <a:endParaRPr lang="en-US" sz="1700" b="1" i="0" dirty="0">
                        <a:solidFill>
                          <a:srgbClr val="1A2A36"/>
                        </a:solidFill>
                        <a:latin typeface="Calibri" panose="020F0502020204030204" pitchFamily="34" charset="0"/>
                        <a:ea typeface="Helvetica Neue Light" charset="0"/>
                        <a:cs typeface="Calibri" panose="020F0502020204030204" pitchFamily="34" charset="0"/>
                      </a:endParaRPr>
                    </a:p>
                  </a:txBody>
                  <a:tcPr marL="118301" marR="118301" marT="59149" marB="5914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700" b="1" i="0" u="none" strike="noStrike" kern="1200" dirty="0">
                          <a:solidFill>
                            <a:srgbClr val="1A2A36"/>
                          </a:solidFill>
                          <a:effectLst/>
                          <a:latin typeface="Calibri" panose="020F0502020204030204" pitchFamily="34" charset="0"/>
                          <a:ea typeface="Helvetica Neue Light" charset="0"/>
                          <a:cs typeface="Calibri" panose="020F0502020204030204" pitchFamily="34" charset="0"/>
                        </a:rPr>
                        <a:t>            Growth compared to </a:t>
                      </a:r>
                      <a:br>
                        <a:rPr lang="en-US" sz="1700" b="1" i="0" u="none" strike="noStrike" kern="1200" dirty="0">
                          <a:solidFill>
                            <a:srgbClr val="1A2A36"/>
                          </a:solidFill>
                          <a:effectLst/>
                          <a:latin typeface="Calibri" panose="020F0502020204030204" pitchFamily="34" charset="0"/>
                          <a:ea typeface="Helvetica Neue Light" charset="0"/>
                          <a:cs typeface="Calibri" panose="020F0502020204030204" pitchFamily="34" charset="0"/>
                        </a:rPr>
                      </a:br>
                      <a:r>
                        <a:rPr lang="en-US" sz="1700" b="1" i="0" u="none" strike="noStrike" kern="1200" dirty="0">
                          <a:solidFill>
                            <a:srgbClr val="1A2A36"/>
                          </a:solidFill>
                          <a:effectLst/>
                          <a:latin typeface="Calibri" panose="020F0502020204030204" pitchFamily="34" charset="0"/>
                          <a:ea typeface="Helvetica Neue Light" charset="0"/>
                          <a:cs typeface="Calibri" panose="020F0502020204030204" pitchFamily="34" charset="0"/>
                        </a:rPr>
                        <a:t>            last analysis</a:t>
                      </a:r>
                      <a:endParaRPr lang="en-US" sz="1700" b="1" i="0" u="none" strike="noStrike" kern="1200" baseline="0" dirty="0">
                        <a:solidFill>
                          <a:srgbClr val="1A2A36"/>
                        </a:solidFill>
                        <a:effectLst/>
                        <a:latin typeface="Calibri" panose="020F0502020204030204" pitchFamily="34" charset="0"/>
                        <a:ea typeface="Helvetica Neue Light" charset="0"/>
                        <a:cs typeface="Calibri" panose="020F0502020204030204" pitchFamily="34" charset="0"/>
                      </a:endParaRPr>
                    </a:p>
                  </a:txBody>
                  <a:tcPr marL="118301" marR="118301" marT="59149" marB="5914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700" b="1" i="0" dirty="0">
                        <a:solidFill>
                          <a:srgbClr val="1A2A36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18301" marR="118301" marT="59149" marB="5914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92061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b="1" i="0" dirty="0">
                        <a:solidFill>
                          <a:srgbClr val="1A2A36"/>
                        </a:solidFill>
                        <a:latin typeface="Calibri" panose="020F0502020204030204" pitchFamily="34" charset="0"/>
                        <a:ea typeface="Arial" charset="0"/>
                        <a:cs typeface="Calibri" panose="020F0502020204030204" pitchFamily="34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i="0" dirty="0">
                          <a:solidFill>
                            <a:srgbClr val="1A2A36"/>
                          </a:solidFill>
                          <a:latin typeface="Calibri" panose="020F0502020204030204" pitchFamily="34" charset="0"/>
                          <a:ea typeface="Arial" charset="0"/>
                          <a:cs typeface="Calibri" panose="020F0502020204030204" pitchFamily="34" charset="0"/>
                        </a:rPr>
                        <a:t>LOGO</a:t>
                      </a:r>
                      <a:r>
                        <a:rPr lang="en-US" sz="1400" b="1" i="0" baseline="0" dirty="0">
                          <a:solidFill>
                            <a:srgbClr val="1A2A36"/>
                          </a:solidFill>
                          <a:latin typeface="Calibri" panose="020F0502020204030204" pitchFamily="34" charset="0"/>
                          <a:ea typeface="Arial" charset="0"/>
                          <a:cs typeface="Calibri" panose="020F0502020204030204" pitchFamily="34" charset="0"/>
                        </a:rPr>
                        <a:t> 1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b="1" i="0" dirty="0">
                        <a:solidFill>
                          <a:srgbClr val="1A2A36"/>
                        </a:solidFill>
                        <a:latin typeface="Calibri" panose="020F0502020204030204" pitchFamily="34" charset="0"/>
                        <a:ea typeface="Arial" charset="0"/>
                        <a:cs typeface="Calibri" panose="020F0502020204030204" pitchFamily="34" charset="0"/>
                      </a:endParaRPr>
                    </a:p>
                  </a:txBody>
                  <a:tcPr marL="118301" marR="118301" marT="59149" marB="59149" anchor="ctr"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="0" i="0" dirty="0">
                        <a:solidFill>
                          <a:srgbClr val="1A2A36"/>
                        </a:solidFill>
                        <a:latin typeface="+mn-lt"/>
                        <a:cs typeface="Calibri" panose="020F0502020204030204" pitchFamily="34" charset="0"/>
                      </a:endParaRPr>
                    </a:p>
                  </a:txBody>
                  <a:tcPr marL="118301" marR="118301" marT="59149" marB="59149"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="0" i="0" dirty="0">
                        <a:solidFill>
                          <a:srgbClr val="1A2A36"/>
                        </a:solidFill>
                        <a:latin typeface="+mn-lt"/>
                        <a:cs typeface="Calibri" panose="020F0502020204030204" pitchFamily="34" charset="0"/>
                      </a:endParaRPr>
                    </a:p>
                  </a:txBody>
                  <a:tcPr marL="118301" marR="118301" marT="59149" marB="59149"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="0" i="0" dirty="0">
                        <a:solidFill>
                          <a:srgbClr val="1A2A36"/>
                        </a:solidFill>
                        <a:latin typeface="+mn-lt"/>
                        <a:cs typeface="Calibri" panose="020F0502020204030204" pitchFamily="34" charset="0"/>
                      </a:endParaRPr>
                    </a:p>
                  </a:txBody>
                  <a:tcPr marL="118301" marR="118301" marT="59149" marB="59149"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200" b="0" i="0" dirty="0">
                        <a:solidFill>
                          <a:srgbClr val="1A2A36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18301" marR="118301" marT="59149" marB="59149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062316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br>
                        <a:rPr lang="en-US" sz="1400" b="1" i="0" baseline="0" dirty="0">
                          <a:solidFill>
                            <a:srgbClr val="1A2A36"/>
                          </a:solidFill>
                          <a:latin typeface="Calibri" panose="020F0502020204030204" pitchFamily="34" charset="0"/>
                          <a:ea typeface="Arial" charset="0"/>
                          <a:cs typeface="Calibri" panose="020F0502020204030204" pitchFamily="34" charset="0"/>
                        </a:rPr>
                      </a:br>
                      <a:r>
                        <a:rPr lang="en-US" sz="1400" b="1" i="0" baseline="0" dirty="0">
                          <a:solidFill>
                            <a:srgbClr val="1A2A36"/>
                          </a:solidFill>
                          <a:latin typeface="Calibri" panose="020F0502020204030204" pitchFamily="34" charset="0"/>
                          <a:ea typeface="Arial" charset="0"/>
                          <a:cs typeface="Calibri" panose="020F0502020204030204" pitchFamily="34" charset="0"/>
                        </a:rPr>
                        <a:t>LOGO 2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b="1" i="0" dirty="0">
                        <a:solidFill>
                          <a:srgbClr val="1A2A36"/>
                        </a:solidFill>
                        <a:latin typeface="Calibri" panose="020F0502020204030204" pitchFamily="34" charset="0"/>
                        <a:ea typeface="Arial" charset="0"/>
                        <a:cs typeface="Calibri" panose="020F0502020204030204" pitchFamily="34" charset="0"/>
                      </a:endParaRPr>
                    </a:p>
                  </a:txBody>
                  <a:tcPr marL="118301" marR="118301" marT="59149" marB="59149" anchor="ctr"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="0" i="0" dirty="0">
                        <a:solidFill>
                          <a:srgbClr val="1A2A36"/>
                        </a:solidFill>
                        <a:latin typeface="+mn-lt"/>
                        <a:cs typeface="Calibri" panose="020F0502020204030204" pitchFamily="34" charset="0"/>
                      </a:endParaRPr>
                    </a:p>
                  </a:txBody>
                  <a:tcPr marL="118301" marR="118301" marT="59149" marB="59149"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="0" i="0" dirty="0">
                        <a:solidFill>
                          <a:srgbClr val="1A2A36"/>
                        </a:solidFill>
                        <a:latin typeface="+mn-lt"/>
                        <a:cs typeface="Calibri" panose="020F0502020204030204" pitchFamily="34" charset="0"/>
                      </a:endParaRPr>
                    </a:p>
                  </a:txBody>
                  <a:tcPr marL="118301" marR="118301" marT="59149" marB="59149"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="0" i="0" dirty="0">
                        <a:solidFill>
                          <a:srgbClr val="1A2A36"/>
                        </a:solidFill>
                        <a:latin typeface="+mn-lt"/>
                        <a:cs typeface="Calibri" panose="020F0502020204030204" pitchFamily="34" charset="0"/>
                      </a:endParaRPr>
                    </a:p>
                  </a:txBody>
                  <a:tcPr marL="118301" marR="118301" marT="59149" marB="59149"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200" b="0" i="0" dirty="0">
                        <a:solidFill>
                          <a:srgbClr val="1A2A36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18301" marR="118301" marT="59149" marB="59149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15259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i="0" baseline="0" dirty="0">
                          <a:solidFill>
                            <a:srgbClr val="1A2A36"/>
                          </a:solidFill>
                          <a:latin typeface="Calibri" panose="020F0502020204030204" pitchFamily="34" charset="0"/>
                          <a:ea typeface="Arial" charset="0"/>
                          <a:cs typeface="Calibri" panose="020F0502020204030204" pitchFamily="34" charset="0"/>
                        </a:rPr>
                        <a:t>            </a:t>
                      </a:r>
                      <a:br>
                        <a:rPr lang="en-US" sz="1400" b="1" i="0" baseline="0" dirty="0">
                          <a:solidFill>
                            <a:srgbClr val="1A2A36"/>
                          </a:solidFill>
                          <a:latin typeface="Calibri" panose="020F0502020204030204" pitchFamily="34" charset="0"/>
                          <a:ea typeface="Arial" charset="0"/>
                          <a:cs typeface="Calibri" panose="020F0502020204030204" pitchFamily="34" charset="0"/>
                        </a:rPr>
                      </a:br>
                      <a:r>
                        <a:rPr lang="en-US" sz="1400" b="1" i="0" baseline="0" dirty="0">
                          <a:solidFill>
                            <a:srgbClr val="1A2A36"/>
                          </a:solidFill>
                          <a:latin typeface="Calibri" panose="020F0502020204030204" pitchFamily="34" charset="0"/>
                          <a:ea typeface="Arial" charset="0"/>
                          <a:cs typeface="Calibri" panose="020F0502020204030204" pitchFamily="34" charset="0"/>
                        </a:rPr>
                        <a:t>LOGO 3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b="1" i="0" dirty="0">
                        <a:solidFill>
                          <a:srgbClr val="1A2A36"/>
                        </a:solidFill>
                        <a:latin typeface="Calibri" panose="020F0502020204030204" pitchFamily="34" charset="0"/>
                        <a:ea typeface="Arial" charset="0"/>
                        <a:cs typeface="Calibri" panose="020F0502020204030204" pitchFamily="34" charset="0"/>
                      </a:endParaRPr>
                    </a:p>
                  </a:txBody>
                  <a:tcPr marL="118301" marR="118301" marT="59149" marB="59149" anchor="ctr"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dirty="0">
                          <a:solidFill>
                            <a:srgbClr val="1A2A36"/>
                          </a:solidFill>
                          <a:latin typeface="+mn-lt"/>
                          <a:cs typeface="Calibri" panose="020F0502020204030204" pitchFamily="34" charset="0"/>
                        </a:rPr>
                        <a:t>  </a:t>
                      </a:r>
                    </a:p>
                    <a:p>
                      <a:pPr algn="l"/>
                      <a:r>
                        <a:rPr lang="en-US" sz="1200" b="0" i="0" dirty="0">
                          <a:solidFill>
                            <a:srgbClr val="1A2A36"/>
                          </a:solidFill>
                          <a:latin typeface="+mn-lt"/>
                          <a:cs typeface="Calibri" panose="020F0502020204030204" pitchFamily="34" charset="0"/>
                        </a:rPr>
                        <a:t>    </a:t>
                      </a:r>
                    </a:p>
                  </a:txBody>
                  <a:tcPr marL="118301" marR="118301" marT="59149" marB="59149"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="0" i="0" dirty="0">
                        <a:solidFill>
                          <a:srgbClr val="1A2A36"/>
                        </a:solidFill>
                        <a:latin typeface="+mn-lt"/>
                        <a:cs typeface="Calibri" panose="020F0502020204030204" pitchFamily="34" charset="0"/>
                      </a:endParaRPr>
                    </a:p>
                  </a:txBody>
                  <a:tcPr marL="118301" marR="118301" marT="59149" marB="59149"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="0" i="0" dirty="0">
                        <a:solidFill>
                          <a:srgbClr val="1A2A36"/>
                        </a:solidFill>
                        <a:latin typeface="+mn-lt"/>
                        <a:cs typeface="Calibri" panose="020F0502020204030204" pitchFamily="34" charset="0"/>
                      </a:endParaRPr>
                    </a:p>
                  </a:txBody>
                  <a:tcPr marL="118301" marR="118301" marT="59149" marB="59149"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200" b="0" i="0" dirty="0">
                        <a:solidFill>
                          <a:srgbClr val="1A2A36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18301" marR="118301" marT="59149" marB="59149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A584735B-2D28-8F4C-9EB7-07272E270C21}"/>
              </a:ext>
            </a:extLst>
          </p:cNvPr>
          <p:cNvCxnSpPr/>
          <p:nvPr/>
        </p:nvCxnSpPr>
        <p:spPr>
          <a:xfrm>
            <a:off x="984466" y="1518154"/>
            <a:ext cx="973394" cy="0"/>
          </a:xfrm>
          <a:prstGeom prst="line">
            <a:avLst/>
          </a:prstGeom>
          <a:ln w="38100">
            <a:solidFill>
              <a:srgbClr val="1A2A3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Picture 2">
            <a:extLst>
              <a:ext uri="{FF2B5EF4-FFF2-40B4-BE49-F238E27FC236}">
                <a16:creationId xmlns:a16="http://schemas.microsoft.com/office/drawing/2014/main" id="{574977AD-B79C-B746-AE71-886E45553B1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6366" y="2255277"/>
            <a:ext cx="257330" cy="316389"/>
          </a:xfrm>
          <a:prstGeom prst="rect">
            <a:avLst/>
          </a:prstGeom>
        </p:spPr>
      </p:pic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71BAF2DE-750B-AA48-9E5B-AE2BA852E43D}"/>
              </a:ext>
            </a:extLst>
          </p:cNvPr>
          <p:cNvCxnSpPr>
            <a:cxnSpLocks/>
          </p:cNvCxnSpPr>
          <p:nvPr/>
        </p:nvCxnSpPr>
        <p:spPr>
          <a:xfrm>
            <a:off x="3527833" y="2135922"/>
            <a:ext cx="0" cy="555097"/>
          </a:xfrm>
          <a:prstGeom prst="line">
            <a:avLst/>
          </a:prstGeom>
          <a:ln w="38100">
            <a:solidFill>
              <a:srgbClr val="1A2A3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35C5446D-F38B-4A4C-B99A-8EDFBADBC8A8}"/>
              </a:ext>
            </a:extLst>
          </p:cNvPr>
          <p:cNvCxnSpPr>
            <a:cxnSpLocks/>
          </p:cNvCxnSpPr>
          <p:nvPr/>
        </p:nvCxnSpPr>
        <p:spPr>
          <a:xfrm>
            <a:off x="8002814" y="2135922"/>
            <a:ext cx="0" cy="555097"/>
          </a:xfrm>
          <a:prstGeom prst="line">
            <a:avLst/>
          </a:prstGeom>
          <a:ln w="38100">
            <a:solidFill>
              <a:srgbClr val="1A2A3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D22D1735-5D95-4046-AEF2-ECBE91ACD805}"/>
              </a:ext>
            </a:extLst>
          </p:cNvPr>
          <p:cNvCxnSpPr>
            <a:cxnSpLocks/>
          </p:cNvCxnSpPr>
          <p:nvPr/>
        </p:nvCxnSpPr>
        <p:spPr>
          <a:xfrm>
            <a:off x="5762317" y="2135922"/>
            <a:ext cx="0" cy="555097"/>
          </a:xfrm>
          <a:prstGeom prst="line">
            <a:avLst/>
          </a:prstGeom>
          <a:ln w="38100">
            <a:solidFill>
              <a:srgbClr val="1A2A3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Oval 67">
            <a:extLst>
              <a:ext uri="{FF2B5EF4-FFF2-40B4-BE49-F238E27FC236}">
                <a16:creationId xmlns:a16="http://schemas.microsoft.com/office/drawing/2014/main" id="{294477D4-0CEC-E54E-AB1F-6A746F3FA9D1}"/>
              </a:ext>
            </a:extLst>
          </p:cNvPr>
          <p:cNvSpPr/>
          <p:nvPr/>
        </p:nvSpPr>
        <p:spPr>
          <a:xfrm>
            <a:off x="938329" y="3277686"/>
            <a:ext cx="298473" cy="298473"/>
          </a:xfrm>
          <a:prstGeom prst="ellipse">
            <a:avLst/>
          </a:prstGeom>
          <a:solidFill>
            <a:srgbClr val="DFD2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0000"/>
              </a:solidFill>
            </a:endParaRPr>
          </a:p>
        </p:txBody>
      </p:sp>
      <p:sp>
        <p:nvSpPr>
          <p:cNvPr id="69" name="Oval 68">
            <a:extLst>
              <a:ext uri="{FF2B5EF4-FFF2-40B4-BE49-F238E27FC236}">
                <a16:creationId xmlns:a16="http://schemas.microsoft.com/office/drawing/2014/main" id="{7353C61D-112E-504D-A5B0-1EBF5DC505AC}"/>
              </a:ext>
            </a:extLst>
          </p:cNvPr>
          <p:cNvSpPr/>
          <p:nvPr/>
        </p:nvSpPr>
        <p:spPr>
          <a:xfrm>
            <a:off x="940932" y="4282614"/>
            <a:ext cx="298473" cy="298473"/>
          </a:xfrm>
          <a:prstGeom prst="ellipse">
            <a:avLst/>
          </a:prstGeom>
          <a:solidFill>
            <a:srgbClr val="B880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0000"/>
              </a:solidFill>
            </a:endParaRPr>
          </a:p>
        </p:txBody>
      </p:sp>
      <p:sp>
        <p:nvSpPr>
          <p:cNvPr id="70" name="Oval 69">
            <a:extLst>
              <a:ext uri="{FF2B5EF4-FFF2-40B4-BE49-F238E27FC236}">
                <a16:creationId xmlns:a16="http://schemas.microsoft.com/office/drawing/2014/main" id="{73BC9601-1671-E84C-8C1B-27DB417905D4}"/>
              </a:ext>
            </a:extLst>
          </p:cNvPr>
          <p:cNvSpPr/>
          <p:nvPr/>
        </p:nvSpPr>
        <p:spPr>
          <a:xfrm>
            <a:off x="933109" y="5254884"/>
            <a:ext cx="298473" cy="298473"/>
          </a:xfrm>
          <a:prstGeom prst="ellipse">
            <a:avLst/>
          </a:prstGeom>
          <a:solidFill>
            <a:srgbClr val="6C31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0000"/>
              </a:solidFill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066C3D3-328B-5F47-9C4A-90518259C59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04966" y="2200045"/>
            <a:ext cx="416105" cy="416105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B998AF4B-8705-B541-A18B-5A881BA2BFE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29551" y="2200045"/>
            <a:ext cx="416105" cy="416105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A457B8CC-0A90-BE49-86CB-E7607B6227A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81431" y="2200045"/>
            <a:ext cx="416105" cy="416105"/>
          </a:xfrm>
          <a:prstGeom prst="rect">
            <a:avLst/>
          </a:prstGeom>
        </p:spPr>
      </p:pic>
      <p:sp>
        <p:nvSpPr>
          <p:cNvPr id="28" name="TextBox 27">
            <a:extLst>
              <a:ext uri="{FF2B5EF4-FFF2-40B4-BE49-F238E27FC236}">
                <a16:creationId xmlns:a16="http://schemas.microsoft.com/office/drawing/2014/main" id="{123D997C-F540-8D4E-83A1-C063D62E9AFB}"/>
              </a:ext>
            </a:extLst>
          </p:cNvPr>
          <p:cNvSpPr txBox="1"/>
          <p:nvPr/>
        </p:nvSpPr>
        <p:spPr>
          <a:xfrm>
            <a:off x="1288159" y="6521550"/>
            <a:ext cx="535694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solidFill>
                  <a:schemeClr val="bg1"/>
                </a:solidFill>
                <a:latin typeface="+mj-lt"/>
              </a:rPr>
              <a:t>| </a:t>
            </a:r>
            <a:r>
              <a:rPr lang="en-US" sz="900" dirty="0">
                <a:solidFill>
                  <a:schemeClr val="tx2">
                    <a:lumMod val="20000"/>
                    <a:lumOff val="80000"/>
                  </a:schemeClr>
                </a:solidFill>
                <a:latin typeface="+mj-lt"/>
              </a:rPr>
              <a:t>Competitive Intelligence Automation</a:t>
            </a:r>
          </a:p>
        </p:txBody>
      </p:sp>
      <p:pic>
        <p:nvPicPr>
          <p:cNvPr id="4" name="Picture 3" descr="A white text on a black background&#10;&#10;Description automatically generated">
            <a:extLst>
              <a:ext uri="{FF2B5EF4-FFF2-40B4-BE49-F238E27FC236}">
                <a16:creationId xmlns:a16="http://schemas.microsoft.com/office/drawing/2014/main" id="{2DAEA4E3-B6FF-DB78-7DF9-4451D227E47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4246" y="6526760"/>
            <a:ext cx="945614" cy="2307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204092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>
            <a:extLst>
              <a:ext uri="{FF2B5EF4-FFF2-40B4-BE49-F238E27FC236}">
                <a16:creationId xmlns:a16="http://schemas.microsoft.com/office/drawing/2014/main" id="{8E7E280F-F3A0-F64B-9C7D-5FABE39217C1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48158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63" name="Group 62">
            <a:extLst>
              <a:ext uri="{FF2B5EF4-FFF2-40B4-BE49-F238E27FC236}">
                <a16:creationId xmlns:a16="http://schemas.microsoft.com/office/drawing/2014/main" id="{8D27BE17-0812-4340-AC7E-B4E6DA65E20F}"/>
              </a:ext>
            </a:extLst>
          </p:cNvPr>
          <p:cNvGrpSpPr/>
          <p:nvPr/>
        </p:nvGrpSpPr>
        <p:grpSpPr>
          <a:xfrm>
            <a:off x="10387693" y="3132813"/>
            <a:ext cx="1239157" cy="3741321"/>
            <a:chOff x="8003865" y="4339710"/>
            <a:chExt cx="838199" cy="2783803"/>
          </a:xfrm>
          <a:solidFill>
            <a:srgbClr val="6EDBFF"/>
          </a:solidFill>
        </p:grpSpPr>
        <p:sp>
          <p:nvSpPr>
            <p:cNvPr id="64" name="Oval 63">
              <a:extLst>
                <a:ext uri="{FF2B5EF4-FFF2-40B4-BE49-F238E27FC236}">
                  <a16:creationId xmlns:a16="http://schemas.microsoft.com/office/drawing/2014/main" id="{CBF234C9-32EB-D34C-A4F7-DE65D1AEE2EE}"/>
                </a:ext>
              </a:extLst>
            </p:cNvPr>
            <p:cNvSpPr/>
            <p:nvPr/>
          </p:nvSpPr>
          <p:spPr>
            <a:xfrm>
              <a:off x="8003865" y="4339710"/>
              <a:ext cx="838199" cy="838199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Rectangle 64">
              <a:extLst>
                <a:ext uri="{FF2B5EF4-FFF2-40B4-BE49-F238E27FC236}">
                  <a16:creationId xmlns:a16="http://schemas.microsoft.com/office/drawing/2014/main" id="{E3930940-38E6-584E-944C-3B90E951124C}"/>
                </a:ext>
              </a:extLst>
            </p:cNvPr>
            <p:cNvSpPr/>
            <p:nvPr/>
          </p:nvSpPr>
          <p:spPr>
            <a:xfrm>
              <a:off x="8003865" y="4758813"/>
              <a:ext cx="838199" cy="23647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3" name="Round Same Side Corner Rectangle 72">
            <a:extLst>
              <a:ext uri="{FF2B5EF4-FFF2-40B4-BE49-F238E27FC236}">
                <a16:creationId xmlns:a16="http://schemas.microsoft.com/office/drawing/2014/main" id="{0D914FA8-BE8E-5941-8D9B-B5B8E8B2086A}"/>
              </a:ext>
            </a:extLst>
          </p:cNvPr>
          <p:cNvSpPr/>
          <p:nvPr/>
        </p:nvSpPr>
        <p:spPr>
          <a:xfrm>
            <a:off x="9143509" y="4458376"/>
            <a:ext cx="1244184" cy="2415758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CBED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22C74028-7DD7-9041-9EFC-51F3B48B437C}"/>
              </a:ext>
            </a:extLst>
          </p:cNvPr>
          <p:cNvSpPr/>
          <p:nvPr/>
        </p:nvSpPr>
        <p:spPr>
          <a:xfrm>
            <a:off x="0" y="-16134"/>
            <a:ext cx="12191999" cy="6409476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18900000" algn="bl" rotWithShape="0">
              <a:schemeClr val="bg1"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361" y="381454"/>
            <a:ext cx="10515600" cy="1325563"/>
          </a:xfrm>
        </p:spPr>
        <p:txBody>
          <a:bodyPr>
            <a:normAutofit/>
          </a:bodyPr>
          <a:lstStyle/>
          <a:p>
            <a:r>
              <a:rPr lang="en-US" sz="2700" b="1" dirty="0">
                <a:solidFill>
                  <a:srgbClr val="1A2A36"/>
                </a:solidFill>
                <a:latin typeface="Calibri" panose="020F0502020204030204" pitchFamily="34" charset="0"/>
                <a:ea typeface="Lato" charset="0"/>
                <a:cs typeface="Calibri" panose="020F0502020204030204" pitchFamily="34" charset="0"/>
              </a:rPr>
              <a:t>Social Media</a:t>
            </a:r>
          </a:p>
        </p:txBody>
      </p:sp>
      <p:graphicFrame>
        <p:nvGraphicFramePr>
          <p:cNvPr id="21" name="Table 20">
            <a:extLst>
              <a:ext uri="{FF2B5EF4-FFF2-40B4-BE49-F238E27FC236}">
                <a16:creationId xmlns:a16="http://schemas.microsoft.com/office/drawing/2014/main" id="{5388FD2F-1DE9-C04B-AF82-923BA3C660D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67408621"/>
              </p:ext>
            </p:extLst>
          </p:nvPr>
        </p:nvGraphicFramePr>
        <p:xfrm>
          <a:off x="984466" y="1907982"/>
          <a:ext cx="11474231" cy="3998590"/>
        </p:xfrm>
        <a:graphic>
          <a:graphicData uri="http://schemas.openxmlformats.org/drawingml/2006/table">
            <a:tbl>
              <a:tblPr bandRow="1">
                <a:effectLst/>
                <a:tableStyleId>{2D5ABB26-0587-4C30-8999-92F81FD0307C}</a:tableStyleId>
              </a:tblPr>
              <a:tblGrid>
                <a:gridCol w="254250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38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25188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97457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7288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1028954">
                <a:tc>
                  <a:txBody>
                    <a:bodyPr/>
                    <a:lstStyle/>
                    <a:p>
                      <a:pPr algn="l"/>
                      <a:r>
                        <a:rPr lang="en-US" sz="1700" b="1" i="0" dirty="0">
                          <a:solidFill>
                            <a:srgbClr val="1A2A36"/>
                          </a:solidFill>
                          <a:latin typeface="Calibri" panose="020F0502020204030204" pitchFamily="34" charset="0"/>
                          <a:ea typeface="Helvetica Neue Light" charset="0"/>
                          <a:cs typeface="Calibri" panose="020F0502020204030204" pitchFamily="34" charset="0"/>
                        </a:rPr>
                        <a:t>     COMPETITORS</a:t>
                      </a:r>
                    </a:p>
                  </a:txBody>
                  <a:tcPr marL="118301" marR="118301" marT="59149" marB="59149"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</a:pPr>
                      <a:r>
                        <a:rPr lang="en-US" sz="1700" b="1" i="0" u="none" strike="noStrike" kern="1200" dirty="0">
                          <a:solidFill>
                            <a:srgbClr val="1A2A36"/>
                          </a:solidFill>
                          <a:effectLst/>
                          <a:latin typeface="Calibri" panose="020F0502020204030204" pitchFamily="34" charset="0"/>
                          <a:ea typeface="Helvetica Neue Light" charset="0"/>
                          <a:cs typeface="Calibri" panose="020F0502020204030204" pitchFamily="34" charset="0"/>
                        </a:rPr>
                        <a:t>             # of LinkedIn        </a:t>
                      </a:r>
                      <a:br>
                        <a:rPr lang="en-US" sz="1700" b="1" i="0" u="none" strike="noStrike" kern="1200" dirty="0">
                          <a:solidFill>
                            <a:srgbClr val="1A2A36"/>
                          </a:solidFill>
                          <a:effectLst/>
                          <a:latin typeface="Calibri" panose="020F0502020204030204" pitchFamily="34" charset="0"/>
                          <a:ea typeface="Helvetica Neue Light" charset="0"/>
                          <a:cs typeface="Calibri" panose="020F0502020204030204" pitchFamily="34" charset="0"/>
                        </a:rPr>
                      </a:br>
                      <a:r>
                        <a:rPr lang="en-US" sz="1700" b="1" i="0" u="none" strike="noStrike" kern="1200" dirty="0">
                          <a:solidFill>
                            <a:srgbClr val="1A2A36"/>
                          </a:solidFill>
                          <a:effectLst/>
                          <a:latin typeface="Calibri" panose="020F0502020204030204" pitchFamily="34" charset="0"/>
                          <a:ea typeface="Helvetica Neue Light" charset="0"/>
                          <a:cs typeface="Calibri" panose="020F0502020204030204" pitchFamily="34" charset="0"/>
                        </a:rPr>
                        <a:t>             Followers</a:t>
                      </a:r>
                      <a:endParaRPr lang="en-US" sz="1700" b="1" i="0" dirty="0">
                        <a:solidFill>
                          <a:srgbClr val="1A2A36"/>
                        </a:solidFill>
                        <a:latin typeface="Calibri" panose="020F0502020204030204" pitchFamily="34" charset="0"/>
                        <a:ea typeface="Helvetica Neue Light" charset="0"/>
                        <a:cs typeface="Calibri" panose="020F0502020204030204" pitchFamily="34" charset="0"/>
                      </a:endParaRPr>
                    </a:p>
                  </a:txBody>
                  <a:tcPr marL="118301" marR="118301" marT="59149" marB="5914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700" b="1" i="0" u="none" strike="noStrike" kern="1200">
                          <a:solidFill>
                            <a:srgbClr val="1A2A36"/>
                          </a:solidFill>
                          <a:effectLst/>
                          <a:latin typeface="Calibri" panose="020F0502020204030204" pitchFamily="34" charset="0"/>
                          <a:ea typeface="Helvetica Neue Light" charset="0"/>
                          <a:cs typeface="Calibri" panose="020F0502020204030204" pitchFamily="34" charset="0"/>
                        </a:rPr>
                        <a:t>            How often do </a:t>
                      </a:r>
                      <a:br>
                        <a:rPr lang="en-US" sz="1700" b="1" i="0" u="none" strike="noStrike" kern="1200">
                          <a:solidFill>
                            <a:srgbClr val="1A2A36"/>
                          </a:solidFill>
                          <a:effectLst/>
                          <a:latin typeface="Calibri" panose="020F0502020204030204" pitchFamily="34" charset="0"/>
                          <a:ea typeface="Helvetica Neue Light" charset="0"/>
                          <a:cs typeface="Calibri" panose="020F0502020204030204" pitchFamily="34" charset="0"/>
                        </a:rPr>
                      </a:br>
                      <a:r>
                        <a:rPr lang="en-US" sz="1700" b="1" i="0" u="none" strike="noStrike" kern="1200">
                          <a:solidFill>
                            <a:srgbClr val="1A2A36"/>
                          </a:solidFill>
                          <a:effectLst/>
                          <a:latin typeface="Calibri" panose="020F0502020204030204" pitchFamily="34" charset="0"/>
                          <a:ea typeface="Helvetica Neue Light" charset="0"/>
                          <a:cs typeface="Calibri" panose="020F0502020204030204" pitchFamily="34" charset="0"/>
                        </a:rPr>
                        <a:t>            they post</a:t>
                      </a:r>
                      <a:endParaRPr lang="en-US" sz="1700" b="1" i="0" dirty="0">
                        <a:solidFill>
                          <a:srgbClr val="1A2A36"/>
                        </a:solidFill>
                        <a:latin typeface="Calibri" panose="020F0502020204030204" pitchFamily="34" charset="0"/>
                        <a:ea typeface="Helvetica Neue Light" charset="0"/>
                        <a:cs typeface="Calibri" panose="020F0502020204030204" pitchFamily="34" charset="0"/>
                      </a:endParaRPr>
                    </a:p>
                  </a:txBody>
                  <a:tcPr marL="118301" marR="118301" marT="59149" marB="5914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700" b="1" i="0" u="none" strike="noStrike" kern="1200" dirty="0">
                          <a:solidFill>
                            <a:srgbClr val="1A2A36"/>
                          </a:solidFill>
                          <a:effectLst/>
                          <a:latin typeface="Calibri" panose="020F0502020204030204" pitchFamily="34" charset="0"/>
                          <a:ea typeface="Helvetica Neue Light" charset="0"/>
                          <a:cs typeface="Calibri" panose="020F0502020204030204" pitchFamily="34" charset="0"/>
                        </a:rPr>
                        <a:t>            Growth compared to </a:t>
                      </a:r>
                      <a:br>
                        <a:rPr lang="en-US" sz="1700" b="1" i="0" u="none" strike="noStrike" kern="1200" dirty="0">
                          <a:solidFill>
                            <a:srgbClr val="1A2A36"/>
                          </a:solidFill>
                          <a:effectLst/>
                          <a:latin typeface="Calibri" panose="020F0502020204030204" pitchFamily="34" charset="0"/>
                          <a:ea typeface="Helvetica Neue Light" charset="0"/>
                          <a:cs typeface="Calibri" panose="020F0502020204030204" pitchFamily="34" charset="0"/>
                        </a:rPr>
                      </a:br>
                      <a:r>
                        <a:rPr lang="en-US" sz="1700" b="1" i="0" u="none" strike="noStrike" kern="1200" dirty="0">
                          <a:solidFill>
                            <a:srgbClr val="1A2A36"/>
                          </a:solidFill>
                          <a:effectLst/>
                          <a:latin typeface="Calibri" panose="020F0502020204030204" pitchFamily="34" charset="0"/>
                          <a:ea typeface="Helvetica Neue Light" charset="0"/>
                          <a:cs typeface="Calibri" panose="020F0502020204030204" pitchFamily="34" charset="0"/>
                        </a:rPr>
                        <a:t>            last analysis</a:t>
                      </a:r>
                      <a:endParaRPr lang="en-US" sz="1700" b="1" i="0" u="none" strike="noStrike" kern="1200" baseline="0" dirty="0">
                        <a:solidFill>
                          <a:srgbClr val="1A2A36"/>
                        </a:solidFill>
                        <a:effectLst/>
                        <a:latin typeface="Calibri" panose="020F0502020204030204" pitchFamily="34" charset="0"/>
                        <a:ea typeface="Helvetica Neue Light" charset="0"/>
                        <a:cs typeface="Calibri" panose="020F0502020204030204" pitchFamily="34" charset="0"/>
                      </a:endParaRPr>
                    </a:p>
                  </a:txBody>
                  <a:tcPr marL="118301" marR="118301" marT="59149" marB="5914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700" b="1" i="0" dirty="0">
                        <a:solidFill>
                          <a:srgbClr val="1A2A36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18301" marR="118301" marT="59149" marB="5914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92061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b="1" i="0" dirty="0">
                        <a:solidFill>
                          <a:srgbClr val="1A2A36"/>
                        </a:solidFill>
                        <a:latin typeface="Calibri" panose="020F0502020204030204" pitchFamily="34" charset="0"/>
                        <a:ea typeface="Arial" charset="0"/>
                        <a:cs typeface="Calibri" panose="020F0502020204030204" pitchFamily="34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i="0" dirty="0">
                          <a:solidFill>
                            <a:srgbClr val="1A2A36"/>
                          </a:solidFill>
                          <a:latin typeface="Calibri" panose="020F0502020204030204" pitchFamily="34" charset="0"/>
                          <a:ea typeface="Arial" charset="0"/>
                          <a:cs typeface="Calibri" panose="020F0502020204030204" pitchFamily="34" charset="0"/>
                        </a:rPr>
                        <a:t>LOGO</a:t>
                      </a:r>
                      <a:r>
                        <a:rPr lang="en-US" sz="1400" b="1" i="0" baseline="0" dirty="0">
                          <a:solidFill>
                            <a:srgbClr val="1A2A36"/>
                          </a:solidFill>
                          <a:latin typeface="Calibri" panose="020F0502020204030204" pitchFamily="34" charset="0"/>
                          <a:ea typeface="Arial" charset="0"/>
                          <a:cs typeface="Calibri" panose="020F0502020204030204" pitchFamily="34" charset="0"/>
                        </a:rPr>
                        <a:t> 1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b="1" i="0" dirty="0">
                        <a:solidFill>
                          <a:srgbClr val="1A2A36"/>
                        </a:solidFill>
                        <a:latin typeface="Calibri" panose="020F0502020204030204" pitchFamily="34" charset="0"/>
                        <a:ea typeface="Arial" charset="0"/>
                        <a:cs typeface="Calibri" panose="020F0502020204030204" pitchFamily="34" charset="0"/>
                      </a:endParaRPr>
                    </a:p>
                  </a:txBody>
                  <a:tcPr marL="118301" marR="118301" marT="59149" marB="59149" anchor="ctr"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="0" i="0" dirty="0">
                        <a:solidFill>
                          <a:srgbClr val="1A2A36"/>
                        </a:solidFill>
                        <a:latin typeface="+mn-lt"/>
                        <a:cs typeface="Calibri" panose="020F0502020204030204" pitchFamily="34" charset="0"/>
                      </a:endParaRPr>
                    </a:p>
                  </a:txBody>
                  <a:tcPr marL="118301" marR="118301" marT="59149" marB="59149"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="0" i="0" dirty="0">
                        <a:solidFill>
                          <a:srgbClr val="1A2A36"/>
                        </a:solidFill>
                        <a:latin typeface="+mn-lt"/>
                        <a:cs typeface="Calibri" panose="020F0502020204030204" pitchFamily="34" charset="0"/>
                      </a:endParaRPr>
                    </a:p>
                  </a:txBody>
                  <a:tcPr marL="118301" marR="118301" marT="59149" marB="59149"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="0" i="0" dirty="0">
                        <a:solidFill>
                          <a:srgbClr val="1A2A36"/>
                        </a:solidFill>
                        <a:latin typeface="+mn-lt"/>
                        <a:cs typeface="Calibri" panose="020F0502020204030204" pitchFamily="34" charset="0"/>
                      </a:endParaRPr>
                    </a:p>
                  </a:txBody>
                  <a:tcPr marL="118301" marR="118301" marT="59149" marB="59149"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200" b="0" i="0" dirty="0">
                        <a:solidFill>
                          <a:srgbClr val="1A2A36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18301" marR="118301" marT="59149" marB="59149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062316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br>
                        <a:rPr lang="en-US" sz="1400" b="1" i="0" baseline="0" dirty="0">
                          <a:solidFill>
                            <a:srgbClr val="1A2A36"/>
                          </a:solidFill>
                          <a:latin typeface="Calibri" panose="020F0502020204030204" pitchFamily="34" charset="0"/>
                          <a:ea typeface="Arial" charset="0"/>
                          <a:cs typeface="Calibri" panose="020F0502020204030204" pitchFamily="34" charset="0"/>
                        </a:rPr>
                      </a:br>
                      <a:r>
                        <a:rPr lang="en-US" sz="1400" b="1" i="0" baseline="0" dirty="0">
                          <a:solidFill>
                            <a:srgbClr val="1A2A36"/>
                          </a:solidFill>
                          <a:latin typeface="Calibri" panose="020F0502020204030204" pitchFamily="34" charset="0"/>
                          <a:ea typeface="Arial" charset="0"/>
                          <a:cs typeface="Calibri" panose="020F0502020204030204" pitchFamily="34" charset="0"/>
                        </a:rPr>
                        <a:t>LOGO 2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b="1" i="0" dirty="0">
                        <a:solidFill>
                          <a:srgbClr val="1A2A36"/>
                        </a:solidFill>
                        <a:latin typeface="Calibri" panose="020F0502020204030204" pitchFamily="34" charset="0"/>
                        <a:ea typeface="Arial" charset="0"/>
                        <a:cs typeface="Calibri" panose="020F0502020204030204" pitchFamily="34" charset="0"/>
                      </a:endParaRPr>
                    </a:p>
                  </a:txBody>
                  <a:tcPr marL="118301" marR="118301" marT="59149" marB="59149" anchor="ctr"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="0" i="0" dirty="0">
                        <a:solidFill>
                          <a:srgbClr val="1A2A36"/>
                        </a:solidFill>
                        <a:latin typeface="+mn-lt"/>
                        <a:cs typeface="Calibri" panose="020F0502020204030204" pitchFamily="34" charset="0"/>
                      </a:endParaRPr>
                    </a:p>
                  </a:txBody>
                  <a:tcPr marL="118301" marR="118301" marT="59149" marB="59149"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="0" i="0" dirty="0">
                        <a:solidFill>
                          <a:srgbClr val="1A2A36"/>
                        </a:solidFill>
                        <a:latin typeface="+mn-lt"/>
                        <a:cs typeface="Calibri" panose="020F0502020204030204" pitchFamily="34" charset="0"/>
                      </a:endParaRPr>
                    </a:p>
                  </a:txBody>
                  <a:tcPr marL="118301" marR="118301" marT="59149" marB="59149"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="0" i="0" dirty="0">
                        <a:solidFill>
                          <a:srgbClr val="1A2A36"/>
                        </a:solidFill>
                        <a:latin typeface="+mn-lt"/>
                        <a:cs typeface="Calibri" panose="020F0502020204030204" pitchFamily="34" charset="0"/>
                      </a:endParaRPr>
                    </a:p>
                  </a:txBody>
                  <a:tcPr marL="118301" marR="118301" marT="59149" marB="59149"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200" b="0" i="0" dirty="0">
                        <a:solidFill>
                          <a:srgbClr val="1A2A36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18301" marR="118301" marT="59149" marB="59149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15259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i="0" baseline="0" dirty="0">
                          <a:solidFill>
                            <a:srgbClr val="1A2A36"/>
                          </a:solidFill>
                          <a:latin typeface="Calibri" panose="020F0502020204030204" pitchFamily="34" charset="0"/>
                          <a:ea typeface="Arial" charset="0"/>
                          <a:cs typeface="Calibri" panose="020F0502020204030204" pitchFamily="34" charset="0"/>
                        </a:rPr>
                        <a:t>            </a:t>
                      </a:r>
                      <a:br>
                        <a:rPr lang="en-US" sz="1400" b="1" i="0" baseline="0" dirty="0">
                          <a:solidFill>
                            <a:srgbClr val="1A2A36"/>
                          </a:solidFill>
                          <a:latin typeface="Calibri" panose="020F0502020204030204" pitchFamily="34" charset="0"/>
                          <a:ea typeface="Arial" charset="0"/>
                          <a:cs typeface="Calibri" panose="020F0502020204030204" pitchFamily="34" charset="0"/>
                        </a:rPr>
                      </a:br>
                      <a:r>
                        <a:rPr lang="en-US" sz="1400" b="1" i="0" baseline="0" dirty="0">
                          <a:solidFill>
                            <a:srgbClr val="1A2A36"/>
                          </a:solidFill>
                          <a:latin typeface="Calibri" panose="020F0502020204030204" pitchFamily="34" charset="0"/>
                          <a:ea typeface="Arial" charset="0"/>
                          <a:cs typeface="Calibri" panose="020F0502020204030204" pitchFamily="34" charset="0"/>
                        </a:rPr>
                        <a:t>LOGO 3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b="1" i="0" dirty="0">
                        <a:solidFill>
                          <a:srgbClr val="1A2A36"/>
                        </a:solidFill>
                        <a:latin typeface="Calibri" panose="020F0502020204030204" pitchFamily="34" charset="0"/>
                        <a:ea typeface="Arial" charset="0"/>
                        <a:cs typeface="Calibri" panose="020F0502020204030204" pitchFamily="34" charset="0"/>
                      </a:endParaRPr>
                    </a:p>
                  </a:txBody>
                  <a:tcPr marL="118301" marR="118301" marT="59149" marB="59149" anchor="ctr"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dirty="0">
                          <a:solidFill>
                            <a:srgbClr val="1A2A36"/>
                          </a:solidFill>
                          <a:latin typeface="+mn-lt"/>
                          <a:cs typeface="Calibri" panose="020F0502020204030204" pitchFamily="34" charset="0"/>
                        </a:rPr>
                        <a:t>  </a:t>
                      </a:r>
                    </a:p>
                    <a:p>
                      <a:pPr algn="l"/>
                      <a:r>
                        <a:rPr lang="en-US" sz="1200" b="0" i="0" dirty="0">
                          <a:solidFill>
                            <a:srgbClr val="1A2A36"/>
                          </a:solidFill>
                          <a:latin typeface="+mn-lt"/>
                          <a:cs typeface="Calibri" panose="020F0502020204030204" pitchFamily="34" charset="0"/>
                        </a:rPr>
                        <a:t>    </a:t>
                      </a:r>
                    </a:p>
                  </a:txBody>
                  <a:tcPr marL="118301" marR="118301" marT="59149" marB="59149"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="0" i="0" dirty="0">
                        <a:solidFill>
                          <a:srgbClr val="1A2A36"/>
                        </a:solidFill>
                        <a:latin typeface="+mn-lt"/>
                        <a:cs typeface="Calibri" panose="020F0502020204030204" pitchFamily="34" charset="0"/>
                      </a:endParaRPr>
                    </a:p>
                  </a:txBody>
                  <a:tcPr marL="118301" marR="118301" marT="59149" marB="59149"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="0" i="0" dirty="0">
                        <a:solidFill>
                          <a:srgbClr val="1A2A36"/>
                        </a:solidFill>
                        <a:latin typeface="+mn-lt"/>
                        <a:cs typeface="Calibri" panose="020F0502020204030204" pitchFamily="34" charset="0"/>
                      </a:endParaRPr>
                    </a:p>
                  </a:txBody>
                  <a:tcPr marL="118301" marR="118301" marT="59149" marB="59149"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200" b="0" i="0" dirty="0">
                        <a:solidFill>
                          <a:srgbClr val="1A2A36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18301" marR="118301" marT="59149" marB="59149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A584735B-2D28-8F4C-9EB7-07272E270C21}"/>
              </a:ext>
            </a:extLst>
          </p:cNvPr>
          <p:cNvCxnSpPr/>
          <p:nvPr/>
        </p:nvCxnSpPr>
        <p:spPr>
          <a:xfrm>
            <a:off x="984466" y="1518154"/>
            <a:ext cx="973394" cy="0"/>
          </a:xfrm>
          <a:prstGeom prst="line">
            <a:avLst/>
          </a:prstGeom>
          <a:ln w="38100">
            <a:solidFill>
              <a:srgbClr val="1A2A3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Picture 2">
            <a:extLst>
              <a:ext uri="{FF2B5EF4-FFF2-40B4-BE49-F238E27FC236}">
                <a16:creationId xmlns:a16="http://schemas.microsoft.com/office/drawing/2014/main" id="{574977AD-B79C-B746-AE71-886E45553B1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6366" y="2255277"/>
            <a:ext cx="257330" cy="316389"/>
          </a:xfrm>
          <a:prstGeom prst="rect">
            <a:avLst/>
          </a:prstGeom>
        </p:spPr>
      </p:pic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71BAF2DE-750B-AA48-9E5B-AE2BA852E43D}"/>
              </a:ext>
            </a:extLst>
          </p:cNvPr>
          <p:cNvCxnSpPr>
            <a:cxnSpLocks/>
          </p:cNvCxnSpPr>
          <p:nvPr/>
        </p:nvCxnSpPr>
        <p:spPr>
          <a:xfrm>
            <a:off x="3527834" y="2135922"/>
            <a:ext cx="0" cy="555097"/>
          </a:xfrm>
          <a:prstGeom prst="line">
            <a:avLst/>
          </a:prstGeom>
          <a:ln w="38100">
            <a:solidFill>
              <a:srgbClr val="1A2A3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35C5446D-F38B-4A4C-B99A-8EDFBADBC8A8}"/>
              </a:ext>
            </a:extLst>
          </p:cNvPr>
          <p:cNvCxnSpPr>
            <a:cxnSpLocks/>
          </p:cNvCxnSpPr>
          <p:nvPr/>
        </p:nvCxnSpPr>
        <p:spPr>
          <a:xfrm>
            <a:off x="8002814" y="2135922"/>
            <a:ext cx="0" cy="555097"/>
          </a:xfrm>
          <a:prstGeom prst="line">
            <a:avLst/>
          </a:prstGeom>
          <a:ln w="38100">
            <a:solidFill>
              <a:srgbClr val="1A2A3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D22D1735-5D95-4046-AEF2-ECBE91ACD805}"/>
              </a:ext>
            </a:extLst>
          </p:cNvPr>
          <p:cNvCxnSpPr>
            <a:cxnSpLocks/>
          </p:cNvCxnSpPr>
          <p:nvPr/>
        </p:nvCxnSpPr>
        <p:spPr>
          <a:xfrm>
            <a:off x="5762317" y="2135922"/>
            <a:ext cx="0" cy="555097"/>
          </a:xfrm>
          <a:prstGeom prst="line">
            <a:avLst/>
          </a:prstGeom>
          <a:ln w="38100">
            <a:solidFill>
              <a:srgbClr val="1A2A3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Oval 67">
            <a:extLst>
              <a:ext uri="{FF2B5EF4-FFF2-40B4-BE49-F238E27FC236}">
                <a16:creationId xmlns:a16="http://schemas.microsoft.com/office/drawing/2014/main" id="{294477D4-0CEC-E54E-AB1F-6A746F3FA9D1}"/>
              </a:ext>
            </a:extLst>
          </p:cNvPr>
          <p:cNvSpPr/>
          <p:nvPr/>
        </p:nvSpPr>
        <p:spPr>
          <a:xfrm>
            <a:off x="938329" y="3277686"/>
            <a:ext cx="298473" cy="298473"/>
          </a:xfrm>
          <a:prstGeom prst="ellipse">
            <a:avLst/>
          </a:prstGeom>
          <a:solidFill>
            <a:srgbClr val="DFD2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0000"/>
              </a:solidFill>
            </a:endParaRPr>
          </a:p>
        </p:txBody>
      </p:sp>
      <p:sp>
        <p:nvSpPr>
          <p:cNvPr id="69" name="Oval 68">
            <a:extLst>
              <a:ext uri="{FF2B5EF4-FFF2-40B4-BE49-F238E27FC236}">
                <a16:creationId xmlns:a16="http://schemas.microsoft.com/office/drawing/2014/main" id="{7353C61D-112E-504D-A5B0-1EBF5DC505AC}"/>
              </a:ext>
            </a:extLst>
          </p:cNvPr>
          <p:cNvSpPr/>
          <p:nvPr/>
        </p:nvSpPr>
        <p:spPr>
          <a:xfrm>
            <a:off x="940932" y="4282614"/>
            <a:ext cx="298473" cy="298473"/>
          </a:xfrm>
          <a:prstGeom prst="ellipse">
            <a:avLst/>
          </a:prstGeom>
          <a:solidFill>
            <a:srgbClr val="B880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0000"/>
              </a:solidFill>
            </a:endParaRPr>
          </a:p>
        </p:txBody>
      </p:sp>
      <p:sp>
        <p:nvSpPr>
          <p:cNvPr id="70" name="Oval 69">
            <a:extLst>
              <a:ext uri="{FF2B5EF4-FFF2-40B4-BE49-F238E27FC236}">
                <a16:creationId xmlns:a16="http://schemas.microsoft.com/office/drawing/2014/main" id="{73BC9601-1671-E84C-8C1B-27DB417905D4}"/>
              </a:ext>
            </a:extLst>
          </p:cNvPr>
          <p:cNvSpPr/>
          <p:nvPr/>
        </p:nvSpPr>
        <p:spPr>
          <a:xfrm>
            <a:off x="933109" y="5254884"/>
            <a:ext cx="298473" cy="298473"/>
          </a:xfrm>
          <a:prstGeom prst="ellipse">
            <a:avLst/>
          </a:prstGeom>
          <a:solidFill>
            <a:srgbClr val="6C31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0000"/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3AF5DC9-DE9D-0840-9F6C-5B5B762F57A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90722" y="2200045"/>
            <a:ext cx="416105" cy="416105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2678B2F7-9484-7440-B880-088FECE7FBA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15307" y="2200045"/>
            <a:ext cx="416105" cy="416105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639107A9-25C8-B345-BF30-10BEBC49858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80836" y="2200045"/>
            <a:ext cx="416105" cy="416105"/>
          </a:xfrm>
          <a:prstGeom prst="rect">
            <a:avLst/>
          </a:prstGeom>
        </p:spPr>
      </p:pic>
      <p:sp>
        <p:nvSpPr>
          <p:cNvPr id="32" name="TextBox 31">
            <a:extLst>
              <a:ext uri="{FF2B5EF4-FFF2-40B4-BE49-F238E27FC236}">
                <a16:creationId xmlns:a16="http://schemas.microsoft.com/office/drawing/2014/main" id="{03629735-1A21-774D-8D1E-56DAEB188B90}"/>
              </a:ext>
            </a:extLst>
          </p:cNvPr>
          <p:cNvSpPr txBox="1"/>
          <p:nvPr/>
        </p:nvSpPr>
        <p:spPr>
          <a:xfrm>
            <a:off x="1288159" y="6521550"/>
            <a:ext cx="535694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solidFill>
                  <a:schemeClr val="bg1"/>
                </a:solidFill>
                <a:latin typeface="+mj-lt"/>
              </a:rPr>
              <a:t>| </a:t>
            </a:r>
            <a:r>
              <a:rPr lang="en-US" sz="900" dirty="0">
                <a:solidFill>
                  <a:schemeClr val="tx2">
                    <a:lumMod val="20000"/>
                    <a:lumOff val="80000"/>
                  </a:schemeClr>
                </a:solidFill>
                <a:latin typeface="+mj-lt"/>
              </a:rPr>
              <a:t>Competitive Intelligence Automation</a:t>
            </a:r>
          </a:p>
        </p:txBody>
      </p:sp>
      <p:pic>
        <p:nvPicPr>
          <p:cNvPr id="4" name="Picture 3" descr="A white text on a black background&#10;&#10;Description automatically generated">
            <a:extLst>
              <a:ext uri="{FF2B5EF4-FFF2-40B4-BE49-F238E27FC236}">
                <a16:creationId xmlns:a16="http://schemas.microsoft.com/office/drawing/2014/main" id="{A08ECF56-9B86-EA78-1A06-C1071AF716D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4246" y="6526760"/>
            <a:ext cx="945614" cy="2307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027064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Rectangle 31">
            <a:extLst>
              <a:ext uri="{FF2B5EF4-FFF2-40B4-BE49-F238E27FC236}">
                <a16:creationId xmlns:a16="http://schemas.microsoft.com/office/drawing/2014/main" id="{25B0CA5C-AE5A-7844-9021-81DDC975C8D6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48158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158A6F02-27B5-BD4E-A1A4-5B8D33A932E7}"/>
              </a:ext>
            </a:extLst>
          </p:cNvPr>
          <p:cNvGrpSpPr/>
          <p:nvPr/>
        </p:nvGrpSpPr>
        <p:grpSpPr>
          <a:xfrm>
            <a:off x="10387693" y="3132813"/>
            <a:ext cx="1239157" cy="3741321"/>
            <a:chOff x="8003865" y="4339710"/>
            <a:chExt cx="838199" cy="2783803"/>
          </a:xfrm>
          <a:solidFill>
            <a:srgbClr val="6EDBFF"/>
          </a:solidFill>
        </p:grpSpPr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AB4F6D38-E2B5-5A40-9292-772DE57548CE}"/>
                </a:ext>
              </a:extLst>
            </p:cNvPr>
            <p:cNvSpPr/>
            <p:nvPr/>
          </p:nvSpPr>
          <p:spPr>
            <a:xfrm>
              <a:off x="8003865" y="4339710"/>
              <a:ext cx="838199" cy="838199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DCE86FFF-17F4-9240-B528-583DDB3D60EC}"/>
                </a:ext>
              </a:extLst>
            </p:cNvPr>
            <p:cNvSpPr/>
            <p:nvPr/>
          </p:nvSpPr>
          <p:spPr>
            <a:xfrm>
              <a:off x="8003865" y="4758813"/>
              <a:ext cx="838199" cy="23647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8" name="Round Same Side Corner Rectangle 37">
            <a:extLst>
              <a:ext uri="{FF2B5EF4-FFF2-40B4-BE49-F238E27FC236}">
                <a16:creationId xmlns:a16="http://schemas.microsoft.com/office/drawing/2014/main" id="{D49E87A6-AB6C-A446-8099-D3761AA3F447}"/>
              </a:ext>
            </a:extLst>
          </p:cNvPr>
          <p:cNvSpPr/>
          <p:nvPr/>
        </p:nvSpPr>
        <p:spPr>
          <a:xfrm>
            <a:off x="9143509" y="4458376"/>
            <a:ext cx="1244184" cy="2415758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CBED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577972A7-A0BC-1746-AE83-EE51151E8385}"/>
              </a:ext>
            </a:extLst>
          </p:cNvPr>
          <p:cNvSpPr/>
          <p:nvPr/>
        </p:nvSpPr>
        <p:spPr>
          <a:xfrm>
            <a:off x="0" y="0"/>
            <a:ext cx="12191999" cy="639334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18900000" algn="bl" rotWithShape="0">
              <a:schemeClr val="bg1"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0" name="Rectangle 49"/>
          <p:cNvSpPr/>
          <p:nvPr/>
        </p:nvSpPr>
        <p:spPr>
          <a:xfrm>
            <a:off x="0" y="0"/>
            <a:ext cx="12191999" cy="639334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18900000" algn="bl" rotWithShape="0">
              <a:schemeClr val="bg1"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361" y="381454"/>
            <a:ext cx="10515600" cy="1325563"/>
          </a:xfrm>
        </p:spPr>
        <p:txBody>
          <a:bodyPr>
            <a:normAutofit/>
          </a:bodyPr>
          <a:lstStyle/>
          <a:p>
            <a:r>
              <a:rPr lang="en-US" sz="2700" b="1" dirty="0">
                <a:solidFill>
                  <a:srgbClr val="1A2A36"/>
                </a:solidFill>
                <a:latin typeface="Calibri" panose="020F0502020204030204" pitchFamily="34" charset="0"/>
                <a:ea typeface="Lato" charset="0"/>
                <a:cs typeface="Calibri" panose="020F0502020204030204" pitchFamily="34" charset="0"/>
              </a:rPr>
              <a:t>Social Media</a:t>
            </a:r>
          </a:p>
        </p:txBody>
      </p:sp>
      <p:graphicFrame>
        <p:nvGraphicFramePr>
          <p:cNvPr id="21" name="Table 20">
            <a:extLst>
              <a:ext uri="{FF2B5EF4-FFF2-40B4-BE49-F238E27FC236}">
                <a16:creationId xmlns:a16="http://schemas.microsoft.com/office/drawing/2014/main" id="{5388FD2F-1DE9-C04B-AF82-923BA3C660D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61901203"/>
              </p:ext>
            </p:extLst>
          </p:nvPr>
        </p:nvGraphicFramePr>
        <p:xfrm>
          <a:off x="984466" y="1907982"/>
          <a:ext cx="11474231" cy="3998590"/>
        </p:xfrm>
        <a:graphic>
          <a:graphicData uri="http://schemas.openxmlformats.org/drawingml/2006/table">
            <a:tbl>
              <a:tblPr bandRow="1">
                <a:effectLst/>
                <a:tableStyleId>{2D5ABB26-0587-4C30-8999-92F81FD0307C}</a:tableStyleId>
              </a:tblPr>
              <a:tblGrid>
                <a:gridCol w="254250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38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25188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97457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7288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1028954">
                <a:tc>
                  <a:txBody>
                    <a:bodyPr/>
                    <a:lstStyle/>
                    <a:p>
                      <a:pPr algn="l"/>
                      <a:r>
                        <a:rPr lang="en-US" sz="1700" b="1" i="0" dirty="0">
                          <a:solidFill>
                            <a:srgbClr val="1A2A36"/>
                          </a:solidFill>
                          <a:latin typeface="Calibri" panose="020F0502020204030204" pitchFamily="34" charset="0"/>
                          <a:ea typeface="Helvetica Neue Light" charset="0"/>
                          <a:cs typeface="Calibri" panose="020F0502020204030204" pitchFamily="34" charset="0"/>
                        </a:rPr>
                        <a:t>     COMPETITORS</a:t>
                      </a:r>
                    </a:p>
                  </a:txBody>
                  <a:tcPr marL="118301" marR="118301" marT="59149" marB="59149"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</a:pPr>
                      <a:r>
                        <a:rPr lang="en-US" sz="1700" b="1" i="0" u="none" strike="noStrike" kern="1200" dirty="0">
                          <a:solidFill>
                            <a:srgbClr val="1A2A36"/>
                          </a:solidFill>
                          <a:effectLst/>
                          <a:latin typeface="Calibri" panose="020F0502020204030204" pitchFamily="34" charset="0"/>
                          <a:ea typeface="Helvetica Neue Light" charset="0"/>
                          <a:cs typeface="Calibri" panose="020F0502020204030204" pitchFamily="34" charset="0"/>
                        </a:rPr>
                        <a:t>             # of Twitter        </a:t>
                      </a:r>
                      <a:br>
                        <a:rPr lang="en-US" sz="1700" b="1" i="0" u="none" strike="noStrike" kern="1200" dirty="0">
                          <a:solidFill>
                            <a:srgbClr val="1A2A36"/>
                          </a:solidFill>
                          <a:effectLst/>
                          <a:latin typeface="Calibri" panose="020F0502020204030204" pitchFamily="34" charset="0"/>
                          <a:ea typeface="Helvetica Neue Light" charset="0"/>
                          <a:cs typeface="Calibri" panose="020F0502020204030204" pitchFamily="34" charset="0"/>
                        </a:rPr>
                      </a:br>
                      <a:r>
                        <a:rPr lang="en-US" sz="1700" b="1" i="0" u="none" strike="noStrike" kern="1200" dirty="0">
                          <a:solidFill>
                            <a:srgbClr val="1A2A36"/>
                          </a:solidFill>
                          <a:effectLst/>
                          <a:latin typeface="Calibri" panose="020F0502020204030204" pitchFamily="34" charset="0"/>
                          <a:ea typeface="Helvetica Neue Light" charset="0"/>
                          <a:cs typeface="Calibri" panose="020F0502020204030204" pitchFamily="34" charset="0"/>
                        </a:rPr>
                        <a:t>             Followers</a:t>
                      </a:r>
                      <a:endParaRPr lang="en-US" sz="1700" b="1" i="0" dirty="0">
                        <a:solidFill>
                          <a:srgbClr val="1A2A36"/>
                        </a:solidFill>
                        <a:latin typeface="Calibri" panose="020F0502020204030204" pitchFamily="34" charset="0"/>
                        <a:ea typeface="Helvetica Neue Light" charset="0"/>
                        <a:cs typeface="Calibri" panose="020F0502020204030204" pitchFamily="34" charset="0"/>
                      </a:endParaRPr>
                    </a:p>
                  </a:txBody>
                  <a:tcPr marL="118301" marR="118301" marT="59149" marB="5914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700" b="1" i="0" u="none" strike="noStrike" kern="1200">
                          <a:solidFill>
                            <a:srgbClr val="1A2A36"/>
                          </a:solidFill>
                          <a:effectLst/>
                          <a:latin typeface="Calibri" panose="020F0502020204030204" pitchFamily="34" charset="0"/>
                          <a:ea typeface="Helvetica Neue Light" charset="0"/>
                          <a:cs typeface="Calibri" panose="020F0502020204030204" pitchFamily="34" charset="0"/>
                        </a:rPr>
                        <a:t>            How often do </a:t>
                      </a:r>
                      <a:br>
                        <a:rPr lang="en-US" sz="1700" b="1" i="0" u="none" strike="noStrike" kern="1200">
                          <a:solidFill>
                            <a:srgbClr val="1A2A36"/>
                          </a:solidFill>
                          <a:effectLst/>
                          <a:latin typeface="Calibri" panose="020F0502020204030204" pitchFamily="34" charset="0"/>
                          <a:ea typeface="Helvetica Neue Light" charset="0"/>
                          <a:cs typeface="Calibri" panose="020F0502020204030204" pitchFamily="34" charset="0"/>
                        </a:rPr>
                      </a:br>
                      <a:r>
                        <a:rPr lang="en-US" sz="1700" b="1" i="0" u="none" strike="noStrike" kern="1200">
                          <a:solidFill>
                            <a:srgbClr val="1A2A36"/>
                          </a:solidFill>
                          <a:effectLst/>
                          <a:latin typeface="Calibri" panose="020F0502020204030204" pitchFamily="34" charset="0"/>
                          <a:ea typeface="Helvetica Neue Light" charset="0"/>
                          <a:cs typeface="Calibri" panose="020F0502020204030204" pitchFamily="34" charset="0"/>
                        </a:rPr>
                        <a:t>            they post</a:t>
                      </a:r>
                      <a:endParaRPr lang="en-US" sz="1700" b="1" i="0" dirty="0">
                        <a:solidFill>
                          <a:srgbClr val="1A2A36"/>
                        </a:solidFill>
                        <a:latin typeface="Calibri" panose="020F0502020204030204" pitchFamily="34" charset="0"/>
                        <a:ea typeface="Helvetica Neue Light" charset="0"/>
                        <a:cs typeface="Calibri" panose="020F0502020204030204" pitchFamily="34" charset="0"/>
                      </a:endParaRPr>
                    </a:p>
                  </a:txBody>
                  <a:tcPr marL="118301" marR="118301" marT="59149" marB="5914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700" b="1" i="0" u="none" strike="noStrike" kern="1200" dirty="0">
                          <a:solidFill>
                            <a:srgbClr val="1A2A36"/>
                          </a:solidFill>
                          <a:effectLst/>
                          <a:latin typeface="Calibri" panose="020F0502020204030204" pitchFamily="34" charset="0"/>
                          <a:ea typeface="Helvetica Neue Light" charset="0"/>
                          <a:cs typeface="Calibri" panose="020F0502020204030204" pitchFamily="34" charset="0"/>
                        </a:rPr>
                        <a:t>            Growth compared to </a:t>
                      </a:r>
                      <a:br>
                        <a:rPr lang="en-US" sz="1700" b="1" i="0" u="none" strike="noStrike" kern="1200" dirty="0">
                          <a:solidFill>
                            <a:srgbClr val="1A2A36"/>
                          </a:solidFill>
                          <a:effectLst/>
                          <a:latin typeface="Calibri" panose="020F0502020204030204" pitchFamily="34" charset="0"/>
                          <a:ea typeface="Helvetica Neue Light" charset="0"/>
                          <a:cs typeface="Calibri" panose="020F0502020204030204" pitchFamily="34" charset="0"/>
                        </a:rPr>
                      </a:br>
                      <a:r>
                        <a:rPr lang="en-US" sz="1700" b="1" i="0" u="none" strike="noStrike" kern="1200" dirty="0">
                          <a:solidFill>
                            <a:srgbClr val="1A2A36"/>
                          </a:solidFill>
                          <a:effectLst/>
                          <a:latin typeface="Calibri" panose="020F0502020204030204" pitchFamily="34" charset="0"/>
                          <a:ea typeface="Helvetica Neue Light" charset="0"/>
                          <a:cs typeface="Calibri" panose="020F0502020204030204" pitchFamily="34" charset="0"/>
                        </a:rPr>
                        <a:t>            last analysis</a:t>
                      </a:r>
                      <a:endParaRPr lang="en-US" sz="1700" b="1" i="0" u="none" strike="noStrike" kern="1200" baseline="0" dirty="0">
                        <a:solidFill>
                          <a:srgbClr val="1A2A36"/>
                        </a:solidFill>
                        <a:effectLst/>
                        <a:latin typeface="Calibri" panose="020F0502020204030204" pitchFamily="34" charset="0"/>
                        <a:ea typeface="Helvetica Neue Light" charset="0"/>
                        <a:cs typeface="Calibri" panose="020F0502020204030204" pitchFamily="34" charset="0"/>
                      </a:endParaRPr>
                    </a:p>
                  </a:txBody>
                  <a:tcPr marL="118301" marR="118301" marT="59149" marB="5914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700" b="1" i="0" dirty="0">
                        <a:solidFill>
                          <a:srgbClr val="1A2A36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18301" marR="118301" marT="59149" marB="5914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92061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b="1" i="0" dirty="0">
                        <a:solidFill>
                          <a:srgbClr val="1A2A36"/>
                        </a:solidFill>
                        <a:latin typeface="Calibri" panose="020F0502020204030204" pitchFamily="34" charset="0"/>
                        <a:ea typeface="Arial" charset="0"/>
                        <a:cs typeface="Calibri" panose="020F0502020204030204" pitchFamily="34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i="0" dirty="0">
                          <a:solidFill>
                            <a:srgbClr val="1A2A36"/>
                          </a:solidFill>
                          <a:latin typeface="Calibri" panose="020F0502020204030204" pitchFamily="34" charset="0"/>
                          <a:ea typeface="Arial" charset="0"/>
                          <a:cs typeface="Calibri" panose="020F0502020204030204" pitchFamily="34" charset="0"/>
                        </a:rPr>
                        <a:t>LOGO</a:t>
                      </a:r>
                      <a:r>
                        <a:rPr lang="en-US" sz="1400" b="1" i="0" baseline="0" dirty="0">
                          <a:solidFill>
                            <a:srgbClr val="1A2A36"/>
                          </a:solidFill>
                          <a:latin typeface="Calibri" panose="020F0502020204030204" pitchFamily="34" charset="0"/>
                          <a:ea typeface="Arial" charset="0"/>
                          <a:cs typeface="Calibri" panose="020F0502020204030204" pitchFamily="34" charset="0"/>
                        </a:rPr>
                        <a:t> 1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b="1" i="0" dirty="0">
                        <a:solidFill>
                          <a:srgbClr val="1A2A36"/>
                        </a:solidFill>
                        <a:latin typeface="Calibri" panose="020F0502020204030204" pitchFamily="34" charset="0"/>
                        <a:ea typeface="Arial" charset="0"/>
                        <a:cs typeface="Calibri" panose="020F0502020204030204" pitchFamily="34" charset="0"/>
                      </a:endParaRPr>
                    </a:p>
                  </a:txBody>
                  <a:tcPr marL="118301" marR="118301" marT="59149" marB="59149" anchor="ctr"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="0" i="0" dirty="0">
                        <a:solidFill>
                          <a:srgbClr val="1A2A36"/>
                        </a:solidFill>
                        <a:latin typeface="+mn-lt"/>
                        <a:cs typeface="Calibri" panose="020F0502020204030204" pitchFamily="34" charset="0"/>
                      </a:endParaRPr>
                    </a:p>
                  </a:txBody>
                  <a:tcPr marL="118301" marR="118301" marT="59149" marB="59149"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="0" i="0" dirty="0">
                        <a:solidFill>
                          <a:srgbClr val="1A2A36"/>
                        </a:solidFill>
                        <a:latin typeface="+mn-lt"/>
                        <a:cs typeface="Calibri" panose="020F0502020204030204" pitchFamily="34" charset="0"/>
                      </a:endParaRPr>
                    </a:p>
                  </a:txBody>
                  <a:tcPr marL="118301" marR="118301" marT="59149" marB="59149"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="0" i="0" dirty="0">
                        <a:solidFill>
                          <a:srgbClr val="1A2A36"/>
                        </a:solidFill>
                        <a:latin typeface="+mn-lt"/>
                        <a:cs typeface="Calibri" panose="020F0502020204030204" pitchFamily="34" charset="0"/>
                      </a:endParaRPr>
                    </a:p>
                  </a:txBody>
                  <a:tcPr marL="118301" marR="118301" marT="59149" marB="59149"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200" b="0" i="0" dirty="0">
                        <a:solidFill>
                          <a:srgbClr val="1A2A36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18301" marR="118301" marT="59149" marB="59149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062316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br>
                        <a:rPr lang="en-US" sz="1400" b="1" i="0" baseline="0" dirty="0">
                          <a:solidFill>
                            <a:srgbClr val="1A2A36"/>
                          </a:solidFill>
                          <a:latin typeface="Calibri" panose="020F0502020204030204" pitchFamily="34" charset="0"/>
                          <a:ea typeface="Arial" charset="0"/>
                          <a:cs typeface="Calibri" panose="020F0502020204030204" pitchFamily="34" charset="0"/>
                        </a:rPr>
                      </a:br>
                      <a:r>
                        <a:rPr lang="en-US" sz="1400" b="1" i="0" baseline="0" dirty="0">
                          <a:solidFill>
                            <a:srgbClr val="1A2A36"/>
                          </a:solidFill>
                          <a:latin typeface="Calibri" panose="020F0502020204030204" pitchFamily="34" charset="0"/>
                          <a:ea typeface="Arial" charset="0"/>
                          <a:cs typeface="Calibri" panose="020F0502020204030204" pitchFamily="34" charset="0"/>
                        </a:rPr>
                        <a:t>LOGO 2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b="1" i="0" dirty="0">
                        <a:solidFill>
                          <a:srgbClr val="1A2A36"/>
                        </a:solidFill>
                        <a:latin typeface="Calibri" panose="020F0502020204030204" pitchFamily="34" charset="0"/>
                        <a:ea typeface="Arial" charset="0"/>
                        <a:cs typeface="Calibri" panose="020F0502020204030204" pitchFamily="34" charset="0"/>
                      </a:endParaRPr>
                    </a:p>
                  </a:txBody>
                  <a:tcPr marL="118301" marR="118301" marT="59149" marB="59149" anchor="ctr"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="0" i="0" dirty="0">
                        <a:solidFill>
                          <a:srgbClr val="1A2A36"/>
                        </a:solidFill>
                        <a:latin typeface="+mn-lt"/>
                        <a:cs typeface="Calibri" panose="020F0502020204030204" pitchFamily="34" charset="0"/>
                      </a:endParaRPr>
                    </a:p>
                  </a:txBody>
                  <a:tcPr marL="118301" marR="118301" marT="59149" marB="59149"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="0" i="0" dirty="0">
                        <a:solidFill>
                          <a:srgbClr val="1A2A36"/>
                        </a:solidFill>
                        <a:latin typeface="+mn-lt"/>
                        <a:cs typeface="Calibri" panose="020F0502020204030204" pitchFamily="34" charset="0"/>
                      </a:endParaRPr>
                    </a:p>
                  </a:txBody>
                  <a:tcPr marL="118301" marR="118301" marT="59149" marB="59149"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="0" i="0" dirty="0">
                        <a:solidFill>
                          <a:srgbClr val="1A2A36"/>
                        </a:solidFill>
                        <a:latin typeface="+mn-lt"/>
                        <a:cs typeface="Calibri" panose="020F0502020204030204" pitchFamily="34" charset="0"/>
                      </a:endParaRPr>
                    </a:p>
                  </a:txBody>
                  <a:tcPr marL="118301" marR="118301" marT="59149" marB="59149"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200" b="0" i="0" dirty="0">
                        <a:solidFill>
                          <a:srgbClr val="1A2A36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18301" marR="118301" marT="59149" marB="59149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15259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i="0" baseline="0" dirty="0">
                          <a:solidFill>
                            <a:srgbClr val="1A2A36"/>
                          </a:solidFill>
                          <a:latin typeface="Calibri" panose="020F0502020204030204" pitchFamily="34" charset="0"/>
                          <a:ea typeface="Arial" charset="0"/>
                          <a:cs typeface="Calibri" panose="020F0502020204030204" pitchFamily="34" charset="0"/>
                        </a:rPr>
                        <a:t>            </a:t>
                      </a:r>
                      <a:br>
                        <a:rPr lang="en-US" sz="1400" b="1" i="0" baseline="0" dirty="0">
                          <a:solidFill>
                            <a:srgbClr val="1A2A36"/>
                          </a:solidFill>
                          <a:latin typeface="Calibri" panose="020F0502020204030204" pitchFamily="34" charset="0"/>
                          <a:ea typeface="Arial" charset="0"/>
                          <a:cs typeface="Calibri" panose="020F0502020204030204" pitchFamily="34" charset="0"/>
                        </a:rPr>
                      </a:br>
                      <a:r>
                        <a:rPr lang="en-US" sz="1400" b="1" i="0" baseline="0" dirty="0">
                          <a:solidFill>
                            <a:srgbClr val="1A2A36"/>
                          </a:solidFill>
                          <a:latin typeface="Calibri" panose="020F0502020204030204" pitchFamily="34" charset="0"/>
                          <a:ea typeface="Arial" charset="0"/>
                          <a:cs typeface="Calibri" panose="020F0502020204030204" pitchFamily="34" charset="0"/>
                        </a:rPr>
                        <a:t>LOGO 3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b="1" i="0" dirty="0">
                        <a:solidFill>
                          <a:srgbClr val="1A2A36"/>
                        </a:solidFill>
                        <a:latin typeface="Calibri" panose="020F0502020204030204" pitchFamily="34" charset="0"/>
                        <a:ea typeface="Arial" charset="0"/>
                        <a:cs typeface="Calibri" panose="020F0502020204030204" pitchFamily="34" charset="0"/>
                      </a:endParaRPr>
                    </a:p>
                  </a:txBody>
                  <a:tcPr marL="118301" marR="118301" marT="59149" marB="59149" anchor="ctr"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dirty="0">
                          <a:solidFill>
                            <a:srgbClr val="1A2A36"/>
                          </a:solidFill>
                          <a:latin typeface="+mn-lt"/>
                          <a:cs typeface="Calibri" panose="020F0502020204030204" pitchFamily="34" charset="0"/>
                        </a:rPr>
                        <a:t>  </a:t>
                      </a:r>
                    </a:p>
                    <a:p>
                      <a:pPr algn="l"/>
                      <a:r>
                        <a:rPr lang="en-US" sz="1200" b="0" i="0" dirty="0">
                          <a:solidFill>
                            <a:srgbClr val="1A2A36"/>
                          </a:solidFill>
                          <a:latin typeface="+mn-lt"/>
                          <a:cs typeface="Calibri" panose="020F0502020204030204" pitchFamily="34" charset="0"/>
                        </a:rPr>
                        <a:t>    </a:t>
                      </a:r>
                    </a:p>
                  </a:txBody>
                  <a:tcPr marL="118301" marR="118301" marT="59149" marB="59149"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="0" i="0" dirty="0">
                        <a:solidFill>
                          <a:srgbClr val="1A2A36"/>
                        </a:solidFill>
                        <a:latin typeface="+mn-lt"/>
                        <a:cs typeface="Calibri" panose="020F0502020204030204" pitchFamily="34" charset="0"/>
                      </a:endParaRPr>
                    </a:p>
                  </a:txBody>
                  <a:tcPr marL="118301" marR="118301" marT="59149" marB="59149"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="0" i="0" dirty="0">
                        <a:solidFill>
                          <a:srgbClr val="1A2A36"/>
                        </a:solidFill>
                        <a:latin typeface="+mn-lt"/>
                        <a:cs typeface="Calibri" panose="020F0502020204030204" pitchFamily="34" charset="0"/>
                      </a:endParaRPr>
                    </a:p>
                  </a:txBody>
                  <a:tcPr marL="118301" marR="118301" marT="59149" marB="59149"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200" b="0" i="0" dirty="0">
                        <a:solidFill>
                          <a:srgbClr val="1A2A36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18301" marR="118301" marT="59149" marB="59149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A584735B-2D28-8F4C-9EB7-07272E270C21}"/>
              </a:ext>
            </a:extLst>
          </p:cNvPr>
          <p:cNvCxnSpPr/>
          <p:nvPr/>
        </p:nvCxnSpPr>
        <p:spPr>
          <a:xfrm>
            <a:off x="984466" y="1518154"/>
            <a:ext cx="973394" cy="0"/>
          </a:xfrm>
          <a:prstGeom prst="line">
            <a:avLst/>
          </a:prstGeom>
          <a:ln w="38100">
            <a:solidFill>
              <a:srgbClr val="1A2A3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Picture 2">
            <a:extLst>
              <a:ext uri="{FF2B5EF4-FFF2-40B4-BE49-F238E27FC236}">
                <a16:creationId xmlns:a16="http://schemas.microsoft.com/office/drawing/2014/main" id="{574977AD-B79C-B746-AE71-886E45553B1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6366" y="2255277"/>
            <a:ext cx="257330" cy="316389"/>
          </a:xfrm>
          <a:prstGeom prst="rect">
            <a:avLst/>
          </a:prstGeom>
        </p:spPr>
      </p:pic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71BAF2DE-750B-AA48-9E5B-AE2BA852E43D}"/>
              </a:ext>
            </a:extLst>
          </p:cNvPr>
          <p:cNvCxnSpPr>
            <a:cxnSpLocks/>
          </p:cNvCxnSpPr>
          <p:nvPr/>
        </p:nvCxnSpPr>
        <p:spPr>
          <a:xfrm>
            <a:off x="3527834" y="2135922"/>
            <a:ext cx="0" cy="555097"/>
          </a:xfrm>
          <a:prstGeom prst="line">
            <a:avLst/>
          </a:prstGeom>
          <a:ln w="38100">
            <a:solidFill>
              <a:srgbClr val="1A2A3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35C5446D-F38B-4A4C-B99A-8EDFBADBC8A8}"/>
              </a:ext>
            </a:extLst>
          </p:cNvPr>
          <p:cNvCxnSpPr>
            <a:cxnSpLocks/>
          </p:cNvCxnSpPr>
          <p:nvPr/>
        </p:nvCxnSpPr>
        <p:spPr>
          <a:xfrm>
            <a:off x="8002814" y="2135922"/>
            <a:ext cx="0" cy="555097"/>
          </a:xfrm>
          <a:prstGeom prst="line">
            <a:avLst/>
          </a:prstGeom>
          <a:ln w="38100">
            <a:solidFill>
              <a:srgbClr val="1A2A3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D22D1735-5D95-4046-AEF2-ECBE91ACD805}"/>
              </a:ext>
            </a:extLst>
          </p:cNvPr>
          <p:cNvCxnSpPr>
            <a:cxnSpLocks/>
          </p:cNvCxnSpPr>
          <p:nvPr/>
        </p:nvCxnSpPr>
        <p:spPr>
          <a:xfrm>
            <a:off x="5757610" y="2135922"/>
            <a:ext cx="0" cy="555097"/>
          </a:xfrm>
          <a:prstGeom prst="line">
            <a:avLst/>
          </a:prstGeom>
          <a:ln w="38100">
            <a:solidFill>
              <a:srgbClr val="1A2A3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Oval 67">
            <a:extLst>
              <a:ext uri="{FF2B5EF4-FFF2-40B4-BE49-F238E27FC236}">
                <a16:creationId xmlns:a16="http://schemas.microsoft.com/office/drawing/2014/main" id="{294477D4-0CEC-E54E-AB1F-6A746F3FA9D1}"/>
              </a:ext>
            </a:extLst>
          </p:cNvPr>
          <p:cNvSpPr/>
          <p:nvPr/>
        </p:nvSpPr>
        <p:spPr>
          <a:xfrm>
            <a:off x="938329" y="3277686"/>
            <a:ext cx="298473" cy="298473"/>
          </a:xfrm>
          <a:prstGeom prst="ellipse">
            <a:avLst/>
          </a:prstGeom>
          <a:solidFill>
            <a:srgbClr val="DFD2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0000"/>
              </a:solidFill>
            </a:endParaRPr>
          </a:p>
        </p:txBody>
      </p:sp>
      <p:sp>
        <p:nvSpPr>
          <p:cNvPr id="69" name="Oval 68">
            <a:extLst>
              <a:ext uri="{FF2B5EF4-FFF2-40B4-BE49-F238E27FC236}">
                <a16:creationId xmlns:a16="http://schemas.microsoft.com/office/drawing/2014/main" id="{7353C61D-112E-504D-A5B0-1EBF5DC505AC}"/>
              </a:ext>
            </a:extLst>
          </p:cNvPr>
          <p:cNvSpPr/>
          <p:nvPr/>
        </p:nvSpPr>
        <p:spPr>
          <a:xfrm>
            <a:off x="940932" y="4282614"/>
            <a:ext cx="298473" cy="298473"/>
          </a:xfrm>
          <a:prstGeom prst="ellipse">
            <a:avLst/>
          </a:prstGeom>
          <a:solidFill>
            <a:srgbClr val="B880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0000"/>
              </a:solidFill>
            </a:endParaRPr>
          </a:p>
        </p:txBody>
      </p:sp>
      <p:sp>
        <p:nvSpPr>
          <p:cNvPr id="70" name="Oval 69">
            <a:extLst>
              <a:ext uri="{FF2B5EF4-FFF2-40B4-BE49-F238E27FC236}">
                <a16:creationId xmlns:a16="http://schemas.microsoft.com/office/drawing/2014/main" id="{73BC9601-1671-E84C-8C1B-27DB417905D4}"/>
              </a:ext>
            </a:extLst>
          </p:cNvPr>
          <p:cNvSpPr/>
          <p:nvPr/>
        </p:nvSpPr>
        <p:spPr>
          <a:xfrm>
            <a:off x="933109" y="5254884"/>
            <a:ext cx="298473" cy="298473"/>
          </a:xfrm>
          <a:prstGeom prst="ellipse">
            <a:avLst/>
          </a:prstGeom>
          <a:solidFill>
            <a:srgbClr val="6C31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0000"/>
              </a:solidFill>
            </a:endParaRPr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0BA2CB8E-5844-1E4C-A261-BE82C5922BB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34986" y="2147555"/>
            <a:ext cx="543464" cy="543464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C0D0D89F-D70B-BE41-9344-D6A81B6EAFA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59571" y="2147555"/>
            <a:ext cx="543464" cy="543464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392C5E48-C11E-9F47-8138-972236F246A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11451" y="2147555"/>
            <a:ext cx="543464" cy="543464"/>
          </a:xfrm>
          <a:prstGeom prst="rect">
            <a:avLst/>
          </a:prstGeom>
        </p:spPr>
      </p:pic>
      <p:sp>
        <p:nvSpPr>
          <p:cNvPr id="40" name="TextBox 39">
            <a:extLst>
              <a:ext uri="{FF2B5EF4-FFF2-40B4-BE49-F238E27FC236}">
                <a16:creationId xmlns:a16="http://schemas.microsoft.com/office/drawing/2014/main" id="{E1FA6673-FD38-1847-93CA-F903D4E90BDE}"/>
              </a:ext>
            </a:extLst>
          </p:cNvPr>
          <p:cNvSpPr txBox="1"/>
          <p:nvPr/>
        </p:nvSpPr>
        <p:spPr>
          <a:xfrm>
            <a:off x="1288159" y="6521550"/>
            <a:ext cx="535694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solidFill>
                  <a:schemeClr val="bg1"/>
                </a:solidFill>
                <a:latin typeface="+mj-lt"/>
              </a:rPr>
              <a:t>| </a:t>
            </a:r>
            <a:r>
              <a:rPr lang="en-US" sz="900" dirty="0">
                <a:solidFill>
                  <a:schemeClr val="tx2">
                    <a:lumMod val="20000"/>
                    <a:lumOff val="80000"/>
                  </a:schemeClr>
                </a:solidFill>
                <a:latin typeface="+mj-lt"/>
              </a:rPr>
              <a:t>Competitive Intelligence Automation</a:t>
            </a:r>
          </a:p>
        </p:txBody>
      </p:sp>
      <p:pic>
        <p:nvPicPr>
          <p:cNvPr id="4" name="Picture 3" descr="A white text on a black background&#10;&#10;Description automatically generated">
            <a:extLst>
              <a:ext uri="{FF2B5EF4-FFF2-40B4-BE49-F238E27FC236}">
                <a16:creationId xmlns:a16="http://schemas.microsoft.com/office/drawing/2014/main" id="{A3C37F75-E19B-64A8-2AA8-A5228985DA1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4246" y="6526760"/>
            <a:ext cx="945614" cy="2307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473114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Rectangle 37">
            <a:extLst>
              <a:ext uri="{FF2B5EF4-FFF2-40B4-BE49-F238E27FC236}">
                <a16:creationId xmlns:a16="http://schemas.microsoft.com/office/drawing/2014/main" id="{D61CF3F6-2E47-1545-8A9D-FFCF88C10C51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48158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FB53D493-7E2C-C041-8DB8-F22A8C97FB27}"/>
              </a:ext>
            </a:extLst>
          </p:cNvPr>
          <p:cNvSpPr txBox="1"/>
          <p:nvPr/>
        </p:nvSpPr>
        <p:spPr>
          <a:xfrm>
            <a:off x="1288159" y="6521550"/>
            <a:ext cx="535694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solidFill>
                  <a:schemeClr val="bg1"/>
                </a:solidFill>
                <a:latin typeface="+mj-lt"/>
              </a:rPr>
              <a:t>| </a:t>
            </a:r>
            <a:r>
              <a:rPr lang="en-US" sz="900" dirty="0">
                <a:solidFill>
                  <a:schemeClr val="tx2">
                    <a:lumMod val="20000"/>
                    <a:lumOff val="80000"/>
                  </a:schemeClr>
                </a:solidFill>
                <a:latin typeface="+mj-lt"/>
              </a:rPr>
              <a:t>Competitive Intelligence Automation</a:t>
            </a:r>
          </a:p>
        </p:txBody>
      </p:sp>
      <p:grpSp>
        <p:nvGrpSpPr>
          <p:cNvPr id="41" name="Group 40">
            <a:extLst>
              <a:ext uri="{FF2B5EF4-FFF2-40B4-BE49-F238E27FC236}">
                <a16:creationId xmlns:a16="http://schemas.microsoft.com/office/drawing/2014/main" id="{B57F9ECC-8ADD-C94F-9288-B8D1BA17CD0E}"/>
              </a:ext>
            </a:extLst>
          </p:cNvPr>
          <p:cNvGrpSpPr/>
          <p:nvPr/>
        </p:nvGrpSpPr>
        <p:grpSpPr>
          <a:xfrm>
            <a:off x="10387693" y="3132813"/>
            <a:ext cx="1239157" cy="3741321"/>
            <a:chOff x="8003865" y="4339710"/>
            <a:chExt cx="838199" cy="2783803"/>
          </a:xfrm>
          <a:solidFill>
            <a:srgbClr val="6EDBFF"/>
          </a:solidFill>
        </p:grpSpPr>
        <p:sp>
          <p:nvSpPr>
            <p:cNvPr id="42" name="Oval 41">
              <a:extLst>
                <a:ext uri="{FF2B5EF4-FFF2-40B4-BE49-F238E27FC236}">
                  <a16:creationId xmlns:a16="http://schemas.microsoft.com/office/drawing/2014/main" id="{4F3183D4-35C6-E647-AB57-9F1B6847883B}"/>
                </a:ext>
              </a:extLst>
            </p:cNvPr>
            <p:cNvSpPr/>
            <p:nvPr/>
          </p:nvSpPr>
          <p:spPr>
            <a:xfrm>
              <a:off x="8003865" y="4339710"/>
              <a:ext cx="838199" cy="838199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Rectangle 42">
              <a:extLst>
                <a:ext uri="{FF2B5EF4-FFF2-40B4-BE49-F238E27FC236}">
                  <a16:creationId xmlns:a16="http://schemas.microsoft.com/office/drawing/2014/main" id="{ED05150B-C4FA-6042-BA46-6D6C69BD776D}"/>
                </a:ext>
              </a:extLst>
            </p:cNvPr>
            <p:cNvSpPr/>
            <p:nvPr/>
          </p:nvSpPr>
          <p:spPr>
            <a:xfrm>
              <a:off x="8003865" y="4758813"/>
              <a:ext cx="838199" cy="23647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4" name="Round Same Side Corner Rectangle 43">
            <a:extLst>
              <a:ext uri="{FF2B5EF4-FFF2-40B4-BE49-F238E27FC236}">
                <a16:creationId xmlns:a16="http://schemas.microsoft.com/office/drawing/2014/main" id="{9D9ACE47-9D06-274A-95A0-94F653AFC3D7}"/>
              </a:ext>
            </a:extLst>
          </p:cNvPr>
          <p:cNvSpPr/>
          <p:nvPr/>
        </p:nvSpPr>
        <p:spPr>
          <a:xfrm>
            <a:off x="9143509" y="4458376"/>
            <a:ext cx="1244184" cy="2415758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CBED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B1EF7BF6-DF6A-9C4A-950D-5E73B2D43DE3}"/>
              </a:ext>
            </a:extLst>
          </p:cNvPr>
          <p:cNvSpPr/>
          <p:nvPr/>
        </p:nvSpPr>
        <p:spPr>
          <a:xfrm>
            <a:off x="0" y="-16134"/>
            <a:ext cx="12191999" cy="6409476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18900000" algn="bl" rotWithShape="0">
              <a:schemeClr val="bg1"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aphicFrame>
        <p:nvGraphicFramePr>
          <p:cNvPr id="31" name="Table 30">
            <a:extLst>
              <a:ext uri="{FF2B5EF4-FFF2-40B4-BE49-F238E27FC236}">
                <a16:creationId xmlns:a16="http://schemas.microsoft.com/office/drawing/2014/main" id="{2839E6C9-8F5F-414B-9F7A-3AE049B416B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79558015"/>
              </p:ext>
            </p:extLst>
          </p:nvPr>
        </p:nvGraphicFramePr>
        <p:xfrm>
          <a:off x="1103675" y="1973031"/>
          <a:ext cx="10515600" cy="3966318"/>
        </p:xfrm>
        <a:graphic>
          <a:graphicData uri="http://schemas.openxmlformats.org/drawingml/2006/table">
            <a:tbl>
              <a:tblPr bandRow="1">
                <a:effectLst/>
                <a:tableStyleId>{2D5ABB26-0587-4C30-8999-92F81FD0307C}</a:tableStyleId>
              </a:tblPr>
              <a:tblGrid>
                <a:gridCol w="21031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9875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1082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1209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19587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1158342">
                <a:tc>
                  <a:txBody>
                    <a:bodyPr/>
                    <a:lstStyle/>
                    <a:p>
                      <a:r>
                        <a:rPr lang="en-US" sz="1700" b="1" i="0" dirty="0">
                          <a:solidFill>
                            <a:srgbClr val="1A2A36"/>
                          </a:solidFill>
                          <a:latin typeface="Calibri" panose="020F0502020204030204" pitchFamily="34" charset="0"/>
                          <a:ea typeface="Helvetica Light" charset="0"/>
                          <a:cs typeface="Calibri" panose="020F0502020204030204" pitchFamily="34" charset="0"/>
                        </a:rPr>
                        <a:t>   </a:t>
                      </a:r>
                      <a:br>
                        <a:rPr lang="en-US" sz="1700" b="1" i="0" dirty="0">
                          <a:solidFill>
                            <a:srgbClr val="1A2A36"/>
                          </a:solidFill>
                          <a:latin typeface="Calibri" panose="020F0502020204030204" pitchFamily="34" charset="0"/>
                          <a:ea typeface="Helvetica Light" charset="0"/>
                          <a:cs typeface="Calibri" panose="020F0502020204030204" pitchFamily="34" charset="0"/>
                        </a:rPr>
                      </a:br>
                      <a:r>
                        <a:rPr lang="en-US" sz="1700" b="1" i="0" dirty="0">
                          <a:solidFill>
                            <a:srgbClr val="1A2A36"/>
                          </a:solidFill>
                          <a:latin typeface="Calibri" panose="020F0502020204030204" pitchFamily="34" charset="0"/>
                          <a:ea typeface="Helvetica Light" charset="0"/>
                          <a:cs typeface="Calibri" panose="020F0502020204030204" pitchFamily="34" charset="0"/>
                        </a:rPr>
                        <a:t>    </a:t>
                      </a:r>
                      <a:r>
                        <a:rPr lang="en-US" sz="1700" b="1" i="0" baseline="0" dirty="0">
                          <a:solidFill>
                            <a:srgbClr val="1A2A36"/>
                          </a:solidFill>
                          <a:latin typeface="Calibri" panose="020F0502020204030204" pitchFamily="34" charset="0"/>
                          <a:ea typeface="Helvetica Light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700" b="1" i="0" dirty="0">
                          <a:solidFill>
                            <a:srgbClr val="1A2A36"/>
                          </a:solidFill>
                          <a:latin typeface="Calibri" panose="020F0502020204030204" pitchFamily="34" charset="0"/>
                          <a:ea typeface="Helvetica Light" charset="0"/>
                          <a:cs typeface="Calibri" panose="020F0502020204030204" pitchFamily="34" charset="0"/>
                        </a:rPr>
                        <a:t>COMPETITORS</a:t>
                      </a:r>
                    </a:p>
                  </a:txBody>
                  <a:tcPr marL="118301" marR="118301" marT="59149" marB="59149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lang="en-US" sz="1700" b="1" i="0" u="none" strike="noStrike" kern="1200" dirty="0">
                        <a:solidFill>
                          <a:srgbClr val="1A2A36"/>
                        </a:solidFill>
                        <a:effectLst/>
                        <a:latin typeface="Calibri" panose="020F0502020204030204" pitchFamily="34" charset="0"/>
                        <a:ea typeface="Helvetica Light" charset="0"/>
                        <a:cs typeface="Calibri" panose="020F0502020204030204" pitchFamily="34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700" b="1" i="0" u="none" strike="noStrike" kern="1200" dirty="0">
                          <a:solidFill>
                            <a:srgbClr val="1A2A36"/>
                          </a:solidFill>
                          <a:effectLst/>
                          <a:latin typeface="Calibri" panose="020F0502020204030204" pitchFamily="34" charset="0"/>
                          <a:ea typeface="Helvetica Light" charset="0"/>
                          <a:cs typeface="Calibri" panose="020F0502020204030204" pitchFamily="34" charset="0"/>
                        </a:rPr>
                        <a:t>Blog</a:t>
                      </a:r>
                      <a:endParaRPr lang="en-US" sz="1700" b="1" i="0" dirty="0">
                        <a:solidFill>
                          <a:srgbClr val="1A2A36"/>
                        </a:solidFill>
                        <a:latin typeface="Calibri" panose="020F0502020204030204" pitchFamily="34" charset="0"/>
                        <a:ea typeface="Helvetica Light" charset="0"/>
                        <a:cs typeface="Calibri" panose="020F0502020204030204" pitchFamily="34" charset="0"/>
                      </a:endParaRPr>
                    </a:p>
                  </a:txBody>
                  <a:tcPr marL="118301" marR="118301" marT="59149" marB="59149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b="1" i="0" u="none" strike="noStrike" kern="1200" dirty="0">
                          <a:solidFill>
                            <a:srgbClr val="1A2A36"/>
                          </a:solidFill>
                          <a:effectLst/>
                          <a:latin typeface="Calibri" panose="020F0502020204030204" pitchFamily="34" charset="0"/>
                          <a:ea typeface="Helvetica Light" charset="0"/>
                          <a:cs typeface="Calibri" panose="020F0502020204030204" pitchFamily="34" charset="0"/>
                        </a:rPr>
                        <a:t>             How often do   </a:t>
                      </a:r>
                      <a:br>
                        <a:rPr lang="en-US" sz="1700" b="1" i="0" u="none" strike="noStrike" kern="1200" dirty="0">
                          <a:solidFill>
                            <a:srgbClr val="1A2A36"/>
                          </a:solidFill>
                          <a:effectLst/>
                          <a:latin typeface="Calibri" panose="020F0502020204030204" pitchFamily="34" charset="0"/>
                          <a:ea typeface="Helvetica Light" charset="0"/>
                          <a:cs typeface="Calibri" panose="020F0502020204030204" pitchFamily="34" charset="0"/>
                        </a:rPr>
                      </a:br>
                      <a:r>
                        <a:rPr lang="en-US" sz="1700" b="1" i="0" u="none" strike="noStrike" kern="1200" dirty="0">
                          <a:solidFill>
                            <a:srgbClr val="1A2A36"/>
                          </a:solidFill>
                          <a:effectLst/>
                          <a:latin typeface="Calibri" panose="020F0502020204030204" pitchFamily="34" charset="0"/>
                          <a:ea typeface="Helvetica Light" charset="0"/>
                          <a:cs typeface="Calibri" panose="020F0502020204030204" pitchFamily="34" charset="0"/>
                        </a:rPr>
                        <a:t>          they update   </a:t>
                      </a:r>
                      <a:br>
                        <a:rPr lang="en-US" sz="1700" b="1" i="0" u="none" strike="noStrike" kern="1200" dirty="0">
                          <a:solidFill>
                            <a:srgbClr val="1A2A36"/>
                          </a:solidFill>
                          <a:effectLst/>
                          <a:latin typeface="Calibri" panose="020F0502020204030204" pitchFamily="34" charset="0"/>
                          <a:ea typeface="Helvetica Light" charset="0"/>
                          <a:cs typeface="Calibri" panose="020F0502020204030204" pitchFamily="34" charset="0"/>
                        </a:rPr>
                      </a:br>
                      <a:r>
                        <a:rPr lang="en-US" sz="1700" b="1" i="0" u="none" strike="noStrike" kern="1200" dirty="0">
                          <a:solidFill>
                            <a:srgbClr val="1A2A36"/>
                          </a:solidFill>
                          <a:effectLst/>
                          <a:latin typeface="Calibri" panose="020F0502020204030204" pitchFamily="34" charset="0"/>
                          <a:ea typeface="Helvetica Light" charset="0"/>
                          <a:cs typeface="Calibri" panose="020F0502020204030204" pitchFamily="34" charset="0"/>
                        </a:rPr>
                        <a:t>      their blog</a:t>
                      </a:r>
                      <a:endParaRPr lang="en-US" sz="1700" b="1" i="0" dirty="0">
                        <a:solidFill>
                          <a:srgbClr val="1A2A36"/>
                        </a:solidFill>
                        <a:latin typeface="Calibri" panose="020F0502020204030204" pitchFamily="34" charset="0"/>
                        <a:ea typeface="Helvetica Light" charset="0"/>
                        <a:cs typeface="Calibri" panose="020F0502020204030204" pitchFamily="34" charset="0"/>
                      </a:endParaRPr>
                    </a:p>
                  </a:txBody>
                  <a:tcPr marL="118301" marR="118301" marT="59149" marB="59149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br>
                        <a:rPr lang="en-US" sz="1700" b="1" i="0" u="none" strike="noStrike" kern="1200" dirty="0">
                          <a:solidFill>
                            <a:srgbClr val="1A2A36"/>
                          </a:solidFill>
                          <a:effectLst/>
                          <a:latin typeface="Calibri" panose="020F0502020204030204" pitchFamily="34" charset="0"/>
                          <a:ea typeface="Helvetica Light" charset="0"/>
                          <a:cs typeface="Calibri" panose="020F0502020204030204" pitchFamily="34" charset="0"/>
                        </a:rPr>
                      </a:br>
                      <a:r>
                        <a:rPr lang="en-US" sz="1700" b="1" i="0" u="none" strike="noStrike" kern="1200" dirty="0">
                          <a:solidFill>
                            <a:srgbClr val="1A2A36"/>
                          </a:solidFill>
                          <a:effectLst/>
                          <a:latin typeface="Calibri" panose="020F0502020204030204" pitchFamily="34" charset="0"/>
                          <a:ea typeface="Helvetica Light" charset="0"/>
                          <a:cs typeface="Calibri" panose="020F0502020204030204" pitchFamily="34" charset="0"/>
                        </a:rPr>
                        <a:t>            Free</a:t>
                      </a:r>
                      <a:r>
                        <a:rPr lang="en-US" sz="1700" b="1" i="0" u="none" strike="noStrike" kern="1200" baseline="0" dirty="0">
                          <a:solidFill>
                            <a:srgbClr val="1A2A36"/>
                          </a:solidFill>
                          <a:effectLst/>
                          <a:latin typeface="Calibri" panose="020F0502020204030204" pitchFamily="34" charset="0"/>
                          <a:ea typeface="Helvetica Light" charset="0"/>
                          <a:cs typeface="Calibri" panose="020F0502020204030204" pitchFamily="34" charset="0"/>
                        </a:rPr>
                        <a:t> Content</a:t>
                      </a:r>
                      <a:endParaRPr lang="en-US" sz="1700" b="1" i="0" dirty="0">
                        <a:solidFill>
                          <a:srgbClr val="1A2A36"/>
                        </a:solidFill>
                        <a:latin typeface="Calibri" panose="020F0502020204030204" pitchFamily="34" charset="0"/>
                        <a:ea typeface="Helvetica Light" charset="0"/>
                        <a:cs typeface="Calibri" panose="020F0502020204030204" pitchFamily="34" charset="0"/>
                      </a:endParaRPr>
                    </a:p>
                  </a:txBody>
                  <a:tcPr marL="118301" marR="118301" marT="59149" marB="59149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700" b="1" i="0" u="none" strike="noStrike" kern="1200" dirty="0">
                        <a:solidFill>
                          <a:srgbClr val="1A2A36"/>
                        </a:solidFill>
                        <a:effectLst/>
                        <a:latin typeface="Calibri" panose="020F0502020204030204" pitchFamily="34" charset="0"/>
                        <a:ea typeface="Helvetica Light" charset="0"/>
                        <a:cs typeface="Calibri" panose="020F0502020204030204" pitchFamily="34" charset="0"/>
                      </a:endParaRPr>
                    </a:p>
                    <a:p>
                      <a:pPr algn="ctr"/>
                      <a:r>
                        <a:rPr lang="en-US" sz="1700" b="1" i="0" u="none" strike="noStrike" kern="1200" dirty="0">
                          <a:solidFill>
                            <a:srgbClr val="1A2A36"/>
                          </a:solidFill>
                          <a:effectLst/>
                          <a:latin typeface="Calibri" panose="020F0502020204030204" pitchFamily="34" charset="0"/>
                          <a:ea typeface="Helvetica Light" charset="0"/>
                          <a:cs typeface="Calibri" panose="020F0502020204030204" pitchFamily="34" charset="0"/>
                        </a:rPr>
                        <a:t>       Newsletter</a:t>
                      </a:r>
                      <a:endParaRPr lang="en-US" sz="1700" b="1" i="0" dirty="0">
                        <a:solidFill>
                          <a:srgbClr val="1A2A36"/>
                        </a:solidFill>
                        <a:latin typeface="Calibri" panose="020F0502020204030204" pitchFamily="34" charset="0"/>
                        <a:ea typeface="Helvetica Light" charset="0"/>
                        <a:cs typeface="Calibri" panose="020F0502020204030204" pitchFamily="34" charset="0"/>
                      </a:endParaRPr>
                    </a:p>
                  </a:txBody>
                  <a:tcPr marL="118301" marR="118301" marT="59149" marB="59149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11515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b="0" i="0" dirty="0">
                        <a:solidFill>
                          <a:srgbClr val="000000"/>
                        </a:solidFill>
                        <a:latin typeface="Helvetica Light" charset="0"/>
                        <a:ea typeface="Helvetica Light" charset="0"/>
                        <a:cs typeface="Helvetica Light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i="0" dirty="0">
                          <a:solidFill>
                            <a:srgbClr val="1A2A36"/>
                          </a:solidFill>
                          <a:latin typeface="Calibri" panose="020F0502020204030204" pitchFamily="34" charset="0"/>
                          <a:ea typeface="Arial" charset="0"/>
                          <a:cs typeface="Calibri" panose="020F0502020204030204" pitchFamily="34" charset="0"/>
                        </a:rPr>
                        <a:t>LOGO</a:t>
                      </a:r>
                      <a:r>
                        <a:rPr lang="en-US" sz="1400" b="1" i="0" baseline="0" dirty="0">
                          <a:solidFill>
                            <a:srgbClr val="1A2A36"/>
                          </a:solidFill>
                          <a:latin typeface="Calibri" panose="020F0502020204030204" pitchFamily="34" charset="0"/>
                          <a:ea typeface="Arial" charset="0"/>
                          <a:cs typeface="Calibri" panose="020F0502020204030204" pitchFamily="34" charset="0"/>
                        </a:rPr>
                        <a:t> 1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b="0" i="0" dirty="0">
                        <a:solidFill>
                          <a:srgbClr val="FDA1A2"/>
                        </a:solidFill>
                        <a:latin typeface="Helvetica Light" charset="0"/>
                        <a:ea typeface="Helvetica Light" charset="0"/>
                        <a:cs typeface="Helvetica Light" charset="0"/>
                      </a:endParaRPr>
                    </a:p>
                  </a:txBody>
                  <a:tcPr marL="118301" marR="118301" marT="59149" marB="59149" anchor="ctr"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="0" i="0" dirty="0">
                        <a:solidFill>
                          <a:schemeClr val="bg2">
                            <a:lumMod val="50000"/>
                          </a:schemeClr>
                        </a:solidFill>
                        <a:latin typeface="Helvetica" charset="0"/>
                        <a:ea typeface="Helvetica" charset="0"/>
                        <a:cs typeface="Helvetica" charset="0"/>
                      </a:endParaRPr>
                    </a:p>
                  </a:txBody>
                  <a:tcPr marL="118301" marR="118301" marT="59149" marB="59149"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b="0" i="0" dirty="0">
                        <a:solidFill>
                          <a:schemeClr val="bg2">
                            <a:lumMod val="50000"/>
                          </a:schemeClr>
                        </a:solidFill>
                        <a:latin typeface="Helvetica" charset="0"/>
                        <a:ea typeface="Helvetica" charset="0"/>
                        <a:cs typeface="Helvetica" charset="0"/>
                      </a:endParaRPr>
                    </a:p>
                  </a:txBody>
                  <a:tcPr marL="118301" marR="118301" marT="59149" marB="59149"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="0" i="0" dirty="0">
                        <a:solidFill>
                          <a:schemeClr val="bg2">
                            <a:lumMod val="50000"/>
                          </a:schemeClr>
                        </a:solidFill>
                        <a:latin typeface="Helvetica" charset="0"/>
                        <a:ea typeface="Helvetica" charset="0"/>
                        <a:cs typeface="Helvetica" charset="0"/>
                      </a:endParaRPr>
                    </a:p>
                  </a:txBody>
                  <a:tcPr marL="118301" marR="118301" marT="59149" marB="59149"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="0" i="0" dirty="0">
                        <a:solidFill>
                          <a:schemeClr val="bg2">
                            <a:lumMod val="50000"/>
                          </a:schemeClr>
                        </a:solidFill>
                        <a:latin typeface="Helvetica" charset="0"/>
                        <a:ea typeface="Helvetica" charset="0"/>
                        <a:cs typeface="Helvetica" charset="0"/>
                      </a:endParaRPr>
                    </a:p>
                  </a:txBody>
                  <a:tcPr marL="118301" marR="118301" marT="59149" marB="59149"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7605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i="0" dirty="0">
                          <a:solidFill>
                            <a:srgbClr val="1A2A36"/>
                          </a:solidFill>
                          <a:latin typeface="Calibri" panose="020F0502020204030204" pitchFamily="34" charset="0"/>
                          <a:ea typeface="Arial" charset="0"/>
                          <a:cs typeface="Calibri" panose="020F0502020204030204" pitchFamily="34" charset="0"/>
                        </a:rPr>
                        <a:t>LOGO</a:t>
                      </a:r>
                      <a:r>
                        <a:rPr lang="en-US" sz="1400" b="1" i="0" baseline="0" dirty="0">
                          <a:solidFill>
                            <a:srgbClr val="1A2A36"/>
                          </a:solidFill>
                          <a:latin typeface="Calibri" panose="020F0502020204030204" pitchFamily="34" charset="0"/>
                          <a:ea typeface="Arial" charset="0"/>
                          <a:cs typeface="Calibri" panose="020F0502020204030204" pitchFamily="34" charset="0"/>
                        </a:rPr>
                        <a:t> 2</a:t>
                      </a:r>
                    </a:p>
                  </a:txBody>
                  <a:tcPr marL="118301" marR="118301" marT="59149" marB="59149" anchor="ctr"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="0" i="0" dirty="0">
                        <a:solidFill>
                          <a:schemeClr val="bg2">
                            <a:lumMod val="90000"/>
                          </a:schemeClr>
                        </a:solidFill>
                        <a:latin typeface="Helvetica" charset="0"/>
                        <a:ea typeface="Helvetica" charset="0"/>
                        <a:cs typeface="Helvetica" charset="0"/>
                      </a:endParaRPr>
                    </a:p>
                  </a:txBody>
                  <a:tcPr marL="118301" marR="118301" marT="59149" marB="59149"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="0" i="0" dirty="0">
                        <a:solidFill>
                          <a:schemeClr val="bg2">
                            <a:lumMod val="90000"/>
                          </a:schemeClr>
                        </a:solidFill>
                        <a:latin typeface="Helvetica" charset="0"/>
                        <a:ea typeface="Helvetica" charset="0"/>
                        <a:cs typeface="Helvetica" charset="0"/>
                      </a:endParaRPr>
                    </a:p>
                  </a:txBody>
                  <a:tcPr marL="118301" marR="118301" marT="59149" marB="59149"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="0" i="0" dirty="0">
                        <a:solidFill>
                          <a:schemeClr val="bg2">
                            <a:lumMod val="90000"/>
                          </a:schemeClr>
                        </a:solidFill>
                        <a:latin typeface="Helvetica" charset="0"/>
                        <a:ea typeface="Helvetica" charset="0"/>
                        <a:cs typeface="Helvetica" charset="0"/>
                      </a:endParaRPr>
                    </a:p>
                  </a:txBody>
                  <a:tcPr marL="118301" marR="118301" marT="59149" marB="59149"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="0" i="0" dirty="0">
                        <a:solidFill>
                          <a:schemeClr val="bg2">
                            <a:lumMod val="90000"/>
                          </a:schemeClr>
                        </a:solidFill>
                        <a:latin typeface="Helvetica" charset="0"/>
                        <a:ea typeface="Helvetica" charset="0"/>
                        <a:cs typeface="Helvetica" charset="0"/>
                      </a:endParaRPr>
                    </a:p>
                  </a:txBody>
                  <a:tcPr marL="118301" marR="118301" marT="59149" marB="59149"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20411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i="0" dirty="0">
                          <a:solidFill>
                            <a:srgbClr val="1A2A36"/>
                          </a:solidFill>
                          <a:latin typeface="Calibri" panose="020F0502020204030204" pitchFamily="34" charset="0"/>
                          <a:ea typeface="Arial" charset="0"/>
                          <a:cs typeface="Calibri" panose="020F0502020204030204" pitchFamily="34" charset="0"/>
                        </a:rPr>
                        <a:t>LOGO</a:t>
                      </a:r>
                      <a:r>
                        <a:rPr lang="en-US" sz="1400" b="1" i="0" baseline="0" dirty="0">
                          <a:solidFill>
                            <a:srgbClr val="1A2A36"/>
                          </a:solidFill>
                          <a:latin typeface="Calibri" panose="020F0502020204030204" pitchFamily="34" charset="0"/>
                          <a:ea typeface="Arial" charset="0"/>
                          <a:cs typeface="Calibri" panose="020F0502020204030204" pitchFamily="34" charset="0"/>
                        </a:rPr>
                        <a:t> 3</a:t>
                      </a:r>
                    </a:p>
                  </a:txBody>
                  <a:tcPr marL="118301" marR="118301" marT="59149" marB="59149" anchor="ctr"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dirty="0">
                          <a:solidFill>
                            <a:schemeClr val="bg2">
                              <a:lumMod val="90000"/>
                            </a:schemeClr>
                          </a:solidFill>
                          <a:latin typeface="Helvetica" charset="0"/>
                          <a:ea typeface="Helvetica" charset="0"/>
                          <a:cs typeface="Helvetica" charset="0"/>
                        </a:rPr>
                        <a:t>      </a:t>
                      </a:r>
                    </a:p>
                  </a:txBody>
                  <a:tcPr marL="118301" marR="118301" marT="59149" marB="59149"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="0" i="0" dirty="0">
                        <a:solidFill>
                          <a:schemeClr val="bg2">
                            <a:lumMod val="90000"/>
                          </a:schemeClr>
                        </a:solidFill>
                        <a:latin typeface="Helvetica" charset="0"/>
                        <a:ea typeface="Helvetica" charset="0"/>
                        <a:cs typeface="Helvetica" charset="0"/>
                      </a:endParaRPr>
                    </a:p>
                  </a:txBody>
                  <a:tcPr marL="118301" marR="118301" marT="59149" marB="59149"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="0" i="0" dirty="0">
                        <a:solidFill>
                          <a:schemeClr val="bg2">
                            <a:lumMod val="90000"/>
                          </a:schemeClr>
                        </a:solidFill>
                        <a:latin typeface="Helvetica" charset="0"/>
                        <a:ea typeface="Helvetica" charset="0"/>
                        <a:cs typeface="Helvetica" charset="0"/>
                      </a:endParaRPr>
                    </a:p>
                  </a:txBody>
                  <a:tcPr marL="118301" marR="118301" marT="59149" marB="59149"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="0" i="0" dirty="0">
                        <a:solidFill>
                          <a:schemeClr val="bg2">
                            <a:lumMod val="90000"/>
                          </a:schemeClr>
                        </a:solidFill>
                        <a:latin typeface="Helvetica" charset="0"/>
                        <a:ea typeface="Helvetica" charset="0"/>
                        <a:cs typeface="Helvetica" charset="0"/>
                      </a:endParaRPr>
                    </a:p>
                  </a:txBody>
                  <a:tcPr marL="118301" marR="118301" marT="59149" marB="59149"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361" y="381454"/>
            <a:ext cx="10515600" cy="1325563"/>
          </a:xfrm>
        </p:spPr>
        <p:txBody>
          <a:bodyPr>
            <a:normAutofit/>
          </a:bodyPr>
          <a:lstStyle/>
          <a:p>
            <a:r>
              <a:rPr lang="en-US" sz="2700" b="1" dirty="0">
                <a:solidFill>
                  <a:srgbClr val="1A2A36"/>
                </a:solidFill>
                <a:latin typeface="Calibri" panose="020F0502020204030204" pitchFamily="34" charset="0"/>
                <a:ea typeface="Lato" charset="0"/>
                <a:cs typeface="Calibri" panose="020F0502020204030204" pitchFamily="34" charset="0"/>
              </a:rPr>
              <a:t>Social Media</a:t>
            </a:r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A584735B-2D28-8F4C-9EB7-07272E270C21}"/>
              </a:ext>
            </a:extLst>
          </p:cNvPr>
          <p:cNvCxnSpPr/>
          <p:nvPr/>
        </p:nvCxnSpPr>
        <p:spPr>
          <a:xfrm>
            <a:off x="984466" y="1518154"/>
            <a:ext cx="973394" cy="0"/>
          </a:xfrm>
          <a:prstGeom prst="line">
            <a:avLst/>
          </a:prstGeom>
          <a:ln w="38100">
            <a:solidFill>
              <a:srgbClr val="1A2A3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Picture 2">
            <a:extLst>
              <a:ext uri="{FF2B5EF4-FFF2-40B4-BE49-F238E27FC236}">
                <a16:creationId xmlns:a16="http://schemas.microsoft.com/office/drawing/2014/main" id="{574977AD-B79C-B746-AE71-886E45553B1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6366" y="2255277"/>
            <a:ext cx="257330" cy="316389"/>
          </a:xfrm>
          <a:prstGeom prst="rect">
            <a:avLst/>
          </a:prstGeom>
        </p:spPr>
      </p:pic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71BAF2DE-750B-AA48-9E5B-AE2BA852E43D}"/>
              </a:ext>
            </a:extLst>
          </p:cNvPr>
          <p:cNvCxnSpPr>
            <a:cxnSpLocks/>
          </p:cNvCxnSpPr>
          <p:nvPr/>
        </p:nvCxnSpPr>
        <p:spPr>
          <a:xfrm>
            <a:off x="3195539" y="2135695"/>
            <a:ext cx="0" cy="555097"/>
          </a:xfrm>
          <a:prstGeom prst="line">
            <a:avLst/>
          </a:prstGeom>
          <a:ln w="38100">
            <a:solidFill>
              <a:srgbClr val="1A2A3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35C5446D-F38B-4A4C-B99A-8EDFBADBC8A8}"/>
              </a:ext>
            </a:extLst>
          </p:cNvPr>
          <p:cNvCxnSpPr>
            <a:cxnSpLocks/>
          </p:cNvCxnSpPr>
          <p:nvPr/>
        </p:nvCxnSpPr>
        <p:spPr>
          <a:xfrm>
            <a:off x="7310553" y="2137753"/>
            <a:ext cx="0" cy="555097"/>
          </a:xfrm>
          <a:prstGeom prst="line">
            <a:avLst/>
          </a:prstGeom>
          <a:ln w="38100">
            <a:solidFill>
              <a:srgbClr val="1A2A3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D22D1735-5D95-4046-AEF2-ECBE91ACD805}"/>
              </a:ext>
            </a:extLst>
          </p:cNvPr>
          <p:cNvCxnSpPr>
            <a:cxnSpLocks/>
          </p:cNvCxnSpPr>
          <p:nvPr/>
        </p:nvCxnSpPr>
        <p:spPr>
          <a:xfrm>
            <a:off x="5191624" y="2135676"/>
            <a:ext cx="0" cy="555097"/>
          </a:xfrm>
          <a:prstGeom prst="line">
            <a:avLst/>
          </a:prstGeom>
          <a:ln w="38100">
            <a:solidFill>
              <a:srgbClr val="1A2A3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Oval 67">
            <a:extLst>
              <a:ext uri="{FF2B5EF4-FFF2-40B4-BE49-F238E27FC236}">
                <a16:creationId xmlns:a16="http://schemas.microsoft.com/office/drawing/2014/main" id="{294477D4-0CEC-E54E-AB1F-6A746F3FA9D1}"/>
              </a:ext>
            </a:extLst>
          </p:cNvPr>
          <p:cNvSpPr/>
          <p:nvPr/>
        </p:nvSpPr>
        <p:spPr>
          <a:xfrm>
            <a:off x="938329" y="3446127"/>
            <a:ext cx="298473" cy="298473"/>
          </a:xfrm>
          <a:prstGeom prst="ellipse">
            <a:avLst/>
          </a:prstGeom>
          <a:solidFill>
            <a:srgbClr val="DFD2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0000"/>
              </a:solidFill>
            </a:endParaRPr>
          </a:p>
        </p:txBody>
      </p:sp>
      <p:sp>
        <p:nvSpPr>
          <p:cNvPr id="69" name="Oval 68">
            <a:extLst>
              <a:ext uri="{FF2B5EF4-FFF2-40B4-BE49-F238E27FC236}">
                <a16:creationId xmlns:a16="http://schemas.microsoft.com/office/drawing/2014/main" id="{7353C61D-112E-504D-A5B0-1EBF5DC505AC}"/>
              </a:ext>
            </a:extLst>
          </p:cNvPr>
          <p:cNvSpPr/>
          <p:nvPr/>
        </p:nvSpPr>
        <p:spPr>
          <a:xfrm>
            <a:off x="940932" y="4451055"/>
            <a:ext cx="298473" cy="298473"/>
          </a:xfrm>
          <a:prstGeom prst="ellipse">
            <a:avLst/>
          </a:prstGeom>
          <a:solidFill>
            <a:srgbClr val="B880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0000"/>
              </a:solidFill>
            </a:endParaRPr>
          </a:p>
        </p:txBody>
      </p:sp>
      <p:sp>
        <p:nvSpPr>
          <p:cNvPr id="70" name="Oval 69">
            <a:extLst>
              <a:ext uri="{FF2B5EF4-FFF2-40B4-BE49-F238E27FC236}">
                <a16:creationId xmlns:a16="http://schemas.microsoft.com/office/drawing/2014/main" id="{73BC9601-1671-E84C-8C1B-27DB417905D4}"/>
              </a:ext>
            </a:extLst>
          </p:cNvPr>
          <p:cNvSpPr/>
          <p:nvPr/>
        </p:nvSpPr>
        <p:spPr>
          <a:xfrm>
            <a:off x="933109" y="5423325"/>
            <a:ext cx="298473" cy="298473"/>
          </a:xfrm>
          <a:prstGeom prst="ellipse">
            <a:avLst/>
          </a:prstGeom>
          <a:solidFill>
            <a:srgbClr val="6C31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0000"/>
              </a:solidFill>
            </a:endParaRPr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AD6C3381-D8BE-4B4F-A17B-89DAA5BFC6E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58676" y="2199818"/>
            <a:ext cx="456627" cy="456627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6C53D71A-0825-634E-9FC4-F2EF2D9136E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31747" y="2199800"/>
            <a:ext cx="456626" cy="456626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18A799DD-21EB-214B-9D93-65307E419A7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93074" y="2201876"/>
            <a:ext cx="456627" cy="456627"/>
          </a:xfrm>
          <a:prstGeom prst="rect">
            <a:avLst/>
          </a:prstGeom>
        </p:spPr>
      </p:pic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139C1DAE-28D7-0C4E-90E9-EF24CE61AF7E}"/>
              </a:ext>
            </a:extLst>
          </p:cNvPr>
          <p:cNvCxnSpPr>
            <a:cxnSpLocks/>
          </p:cNvCxnSpPr>
          <p:nvPr/>
        </p:nvCxnSpPr>
        <p:spPr>
          <a:xfrm>
            <a:off x="9425654" y="2137753"/>
            <a:ext cx="0" cy="555097"/>
          </a:xfrm>
          <a:prstGeom prst="line">
            <a:avLst/>
          </a:prstGeom>
          <a:ln w="38100">
            <a:solidFill>
              <a:srgbClr val="1A2A3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3" name="Picture 32">
            <a:extLst>
              <a:ext uri="{FF2B5EF4-FFF2-40B4-BE49-F238E27FC236}">
                <a16:creationId xmlns:a16="http://schemas.microsoft.com/office/drawing/2014/main" id="{B86D407F-ACA6-914D-81F7-AE5AEF60694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94595" y="2201876"/>
            <a:ext cx="456627" cy="456627"/>
          </a:xfrm>
          <a:prstGeom prst="rect">
            <a:avLst/>
          </a:prstGeom>
        </p:spPr>
      </p:pic>
      <p:pic>
        <p:nvPicPr>
          <p:cNvPr id="4" name="Picture 3" descr="A white text on a black background&#10;&#10;Description automatically generated">
            <a:extLst>
              <a:ext uri="{FF2B5EF4-FFF2-40B4-BE49-F238E27FC236}">
                <a16:creationId xmlns:a16="http://schemas.microsoft.com/office/drawing/2014/main" id="{4B4DAFFB-0770-8A9D-4D84-3B82FA6302E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4246" y="6526760"/>
            <a:ext cx="945614" cy="2307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003689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26">
            <a:extLst>
              <a:ext uri="{FF2B5EF4-FFF2-40B4-BE49-F238E27FC236}">
                <a16:creationId xmlns:a16="http://schemas.microsoft.com/office/drawing/2014/main" id="{16746237-75C3-8848-B012-6F94B93D2539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48158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63" name="Group 62">
            <a:extLst>
              <a:ext uri="{FF2B5EF4-FFF2-40B4-BE49-F238E27FC236}">
                <a16:creationId xmlns:a16="http://schemas.microsoft.com/office/drawing/2014/main" id="{8D27BE17-0812-4340-AC7E-B4E6DA65E20F}"/>
              </a:ext>
            </a:extLst>
          </p:cNvPr>
          <p:cNvGrpSpPr/>
          <p:nvPr/>
        </p:nvGrpSpPr>
        <p:grpSpPr>
          <a:xfrm>
            <a:off x="10387693" y="3139485"/>
            <a:ext cx="1239157" cy="3741321"/>
            <a:chOff x="8003865" y="4339710"/>
            <a:chExt cx="838199" cy="2783803"/>
          </a:xfrm>
          <a:solidFill>
            <a:srgbClr val="6EDBFF"/>
          </a:solidFill>
        </p:grpSpPr>
        <p:sp>
          <p:nvSpPr>
            <p:cNvPr id="64" name="Oval 63">
              <a:extLst>
                <a:ext uri="{FF2B5EF4-FFF2-40B4-BE49-F238E27FC236}">
                  <a16:creationId xmlns:a16="http://schemas.microsoft.com/office/drawing/2014/main" id="{CBF234C9-32EB-D34C-A4F7-DE65D1AEE2EE}"/>
                </a:ext>
              </a:extLst>
            </p:cNvPr>
            <p:cNvSpPr/>
            <p:nvPr/>
          </p:nvSpPr>
          <p:spPr>
            <a:xfrm>
              <a:off x="8003865" y="4339710"/>
              <a:ext cx="838199" cy="838199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Rectangle 64">
              <a:extLst>
                <a:ext uri="{FF2B5EF4-FFF2-40B4-BE49-F238E27FC236}">
                  <a16:creationId xmlns:a16="http://schemas.microsoft.com/office/drawing/2014/main" id="{E3930940-38E6-584E-944C-3B90E951124C}"/>
                </a:ext>
              </a:extLst>
            </p:cNvPr>
            <p:cNvSpPr/>
            <p:nvPr/>
          </p:nvSpPr>
          <p:spPr>
            <a:xfrm>
              <a:off x="8003865" y="4758813"/>
              <a:ext cx="838199" cy="23647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3" name="Round Same Side Corner Rectangle 72">
            <a:extLst>
              <a:ext uri="{FF2B5EF4-FFF2-40B4-BE49-F238E27FC236}">
                <a16:creationId xmlns:a16="http://schemas.microsoft.com/office/drawing/2014/main" id="{0D914FA8-BE8E-5941-8D9B-B5B8E8B2086A}"/>
              </a:ext>
            </a:extLst>
          </p:cNvPr>
          <p:cNvSpPr/>
          <p:nvPr/>
        </p:nvSpPr>
        <p:spPr>
          <a:xfrm>
            <a:off x="9143509" y="4465048"/>
            <a:ext cx="1244184" cy="2415758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CBED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1F508719-E84B-9540-9608-FBB784DABD84}"/>
              </a:ext>
            </a:extLst>
          </p:cNvPr>
          <p:cNvSpPr/>
          <p:nvPr/>
        </p:nvSpPr>
        <p:spPr>
          <a:xfrm>
            <a:off x="0" y="-16134"/>
            <a:ext cx="12191999" cy="6409476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18900000" algn="bl" rotWithShape="0">
              <a:schemeClr val="bg1"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aphicFrame>
        <p:nvGraphicFramePr>
          <p:cNvPr id="26" name="Table 25">
            <a:extLst>
              <a:ext uri="{FF2B5EF4-FFF2-40B4-BE49-F238E27FC236}">
                <a16:creationId xmlns:a16="http://schemas.microsoft.com/office/drawing/2014/main" id="{9529E2D3-C35B-EC49-9977-E698B12A210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96673254"/>
              </p:ext>
            </p:extLst>
          </p:nvPr>
        </p:nvGraphicFramePr>
        <p:xfrm>
          <a:off x="984465" y="2255277"/>
          <a:ext cx="10261167" cy="3730468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0803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7973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95583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653023">
                <a:tc>
                  <a:txBody>
                    <a:bodyPr/>
                    <a:lstStyle/>
                    <a:p>
                      <a:r>
                        <a:rPr lang="en-US" sz="1800" b="1" i="0" dirty="0">
                          <a:solidFill>
                            <a:srgbClr val="1A2A36"/>
                          </a:solidFill>
                          <a:latin typeface="Calibri" panose="020F0502020204030204" pitchFamily="34" charset="0"/>
                          <a:ea typeface="Helvetica Neue Light" charset="0"/>
                          <a:cs typeface="Calibri" panose="020F0502020204030204" pitchFamily="34" charset="0"/>
                        </a:rPr>
                        <a:t>      COMPETITORS</a:t>
                      </a:r>
                      <a:endParaRPr lang="en-US" b="0" i="0" dirty="0">
                        <a:latin typeface="Helvetica Light" charset="0"/>
                        <a:ea typeface="Helvetica Light" charset="0"/>
                        <a:cs typeface="Helvetica Light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i="0" u="none" strike="noStrike" kern="1200" dirty="0">
                          <a:solidFill>
                            <a:srgbClr val="1A2A36"/>
                          </a:solidFill>
                          <a:effectLst/>
                          <a:latin typeface="Calibri" panose="020F0502020204030204" pitchFamily="34" charset="0"/>
                          <a:ea typeface="Helvetica Neue Light" charset="0"/>
                          <a:cs typeface="Calibri" panose="020F0502020204030204" pitchFamily="34" charset="0"/>
                        </a:rPr>
                        <a:t>    Promotions</a:t>
                      </a:r>
                      <a:endParaRPr lang="en-US" sz="1800" b="0" i="0" dirty="0">
                        <a:solidFill>
                          <a:srgbClr val="FF0000"/>
                        </a:solidFill>
                        <a:latin typeface="Helvetica Light" charset="0"/>
                        <a:ea typeface="Helvetica Light" charset="0"/>
                        <a:cs typeface="Helvetica Light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i="0" u="none" strike="noStrike" kern="1200" dirty="0">
                          <a:solidFill>
                            <a:srgbClr val="1A2A36"/>
                          </a:solidFill>
                          <a:effectLst/>
                          <a:latin typeface="Calibri" panose="020F0502020204030204" pitchFamily="34" charset="0"/>
                          <a:ea typeface="Helvetica Neue Light" charset="0"/>
                          <a:cs typeface="Calibri" panose="020F0502020204030204" pitchFamily="34" charset="0"/>
                        </a:rPr>
                        <a:t>    Key Partnership</a:t>
                      </a:r>
                      <a:endParaRPr lang="en-US" sz="1800" b="0" i="0" dirty="0">
                        <a:solidFill>
                          <a:schemeClr val="bg2">
                            <a:lumMod val="90000"/>
                          </a:schemeClr>
                        </a:solidFill>
                        <a:latin typeface="Helvetica Light" charset="0"/>
                        <a:ea typeface="Helvetica Light" charset="0"/>
                        <a:cs typeface="Helvetica Light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25815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i="0" dirty="0">
                          <a:solidFill>
                            <a:srgbClr val="1A2A36"/>
                          </a:solidFill>
                          <a:latin typeface="Calibri" panose="020F0502020204030204" pitchFamily="34" charset="0"/>
                          <a:ea typeface="Arial" charset="0"/>
                          <a:cs typeface="Calibri" panose="020F0502020204030204" pitchFamily="34" charset="0"/>
                        </a:rPr>
                        <a:t>LOGO</a:t>
                      </a:r>
                      <a:r>
                        <a:rPr lang="en-US" sz="1800" b="1" i="0" baseline="0" dirty="0">
                          <a:solidFill>
                            <a:srgbClr val="1A2A36"/>
                          </a:solidFill>
                          <a:latin typeface="Calibri" panose="020F0502020204030204" pitchFamily="34" charset="0"/>
                          <a:ea typeface="Arial" charset="0"/>
                          <a:cs typeface="Calibri" panose="020F0502020204030204" pitchFamily="34" charset="0"/>
                        </a:rPr>
                        <a:t> 1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200" b="0" i="0" dirty="0">
                        <a:latin typeface="Calibri" panose="020F0502020204030204" pitchFamily="34" charset="0"/>
                        <a:ea typeface="Helvetica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200" b="0" i="0" dirty="0">
                        <a:latin typeface="Calibri" panose="020F0502020204030204" pitchFamily="34" charset="0"/>
                        <a:ea typeface="Helvetica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025815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800" b="0" i="0" baseline="0" dirty="0">
                        <a:solidFill>
                          <a:srgbClr val="1A2A36"/>
                        </a:solidFill>
                        <a:latin typeface="Calibri" panose="020F0502020204030204" pitchFamily="34" charset="0"/>
                        <a:ea typeface="Helvetica Light" charset="0"/>
                        <a:cs typeface="Calibri" panose="020F0502020204030204" pitchFamily="34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i="0" dirty="0">
                          <a:solidFill>
                            <a:srgbClr val="1A2A36"/>
                          </a:solidFill>
                          <a:latin typeface="Calibri" panose="020F0502020204030204" pitchFamily="34" charset="0"/>
                          <a:ea typeface="Arial" charset="0"/>
                          <a:cs typeface="Calibri" panose="020F0502020204030204" pitchFamily="34" charset="0"/>
                        </a:rPr>
                        <a:t>LOGO</a:t>
                      </a:r>
                      <a:r>
                        <a:rPr lang="en-US" sz="1800" b="1" i="0" baseline="0" dirty="0">
                          <a:solidFill>
                            <a:srgbClr val="1A2A36"/>
                          </a:solidFill>
                          <a:latin typeface="Calibri" panose="020F0502020204030204" pitchFamily="34" charset="0"/>
                          <a:ea typeface="Arial" charset="0"/>
                          <a:cs typeface="Calibri" panose="020F0502020204030204" pitchFamily="34" charset="0"/>
                        </a:rPr>
                        <a:t> 2</a:t>
                      </a:r>
                    </a:p>
                    <a:p>
                      <a:endParaRPr lang="en-US" b="0" i="0" dirty="0">
                        <a:solidFill>
                          <a:srgbClr val="1A2A36"/>
                        </a:solidFill>
                        <a:latin typeface="Calibri" panose="020F0502020204030204" pitchFamily="34" charset="0"/>
                        <a:ea typeface="Helvetica Light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200" b="0" i="0" dirty="0">
                        <a:latin typeface="Calibri" panose="020F0502020204030204" pitchFamily="34" charset="0"/>
                        <a:ea typeface="Helvetica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200" b="0" i="0" dirty="0">
                        <a:latin typeface="Calibri" panose="020F0502020204030204" pitchFamily="34" charset="0"/>
                        <a:ea typeface="Helvetica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025815">
                <a:tc>
                  <a:txBody>
                    <a:bodyPr/>
                    <a:lstStyle/>
                    <a:p>
                      <a:endParaRPr lang="en-US" sz="1800" b="0" i="0" baseline="0" dirty="0">
                        <a:solidFill>
                          <a:srgbClr val="1A2A36"/>
                        </a:solidFill>
                        <a:latin typeface="Calibri" panose="020F0502020204030204" pitchFamily="34" charset="0"/>
                        <a:ea typeface="Helvetica Light" charset="0"/>
                        <a:cs typeface="Calibri" panose="020F0502020204030204" pitchFamily="34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i="0" dirty="0">
                          <a:solidFill>
                            <a:srgbClr val="1A2A36"/>
                          </a:solidFill>
                          <a:latin typeface="Calibri" panose="020F0502020204030204" pitchFamily="34" charset="0"/>
                          <a:ea typeface="Arial" charset="0"/>
                          <a:cs typeface="Calibri" panose="020F0502020204030204" pitchFamily="34" charset="0"/>
                        </a:rPr>
                        <a:t>LOGO</a:t>
                      </a:r>
                      <a:r>
                        <a:rPr lang="en-US" sz="1800" b="1" i="0" baseline="0" dirty="0">
                          <a:solidFill>
                            <a:srgbClr val="1A2A36"/>
                          </a:solidFill>
                          <a:latin typeface="Calibri" panose="020F0502020204030204" pitchFamily="34" charset="0"/>
                          <a:ea typeface="Arial" charset="0"/>
                          <a:cs typeface="Calibri" panose="020F0502020204030204" pitchFamily="34" charset="0"/>
                        </a:rPr>
                        <a:t> 3</a:t>
                      </a:r>
                    </a:p>
                    <a:p>
                      <a:endParaRPr lang="en-US" b="0" i="0" dirty="0">
                        <a:solidFill>
                          <a:srgbClr val="1A2A36"/>
                        </a:solidFill>
                        <a:latin typeface="Calibri" panose="020F0502020204030204" pitchFamily="34" charset="0"/>
                        <a:ea typeface="Helvetica Light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200" b="0" i="0" dirty="0">
                        <a:latin typeface="Calibri" panose="020F0502020204030204" pitchFamily="34" charset="0"/>
                        <a:ea typeface="Helvetica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200" b="0" i="0" dirty="0">
                        <a:latin typeface="Calibri" panose="020F0502020204030204" pitchFamily="34" charset="0"/>
                        <a:ea typeface="Helvetica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9" name="TextBox 28">
            <a:extLst>
              <a:ext uri="{FF2B5EF4-FFF2-40B4-BE49-F238E27FC236}">
                <a16:creationId xmlns:a16="http://schemas.microsoft.com/office/drawing/2014/main" id="{DC52332D-A5FC-DB43-AF85-A0ED960FE56D}"/>
              </a:ext>
            </a:extLst>
          </p:cNvPr>
          <p:cNvSpPr txBox="1"/>
          <p:nvPr/>
        </p:nvSpPr>
        <p:spPr>
          <a:xfrm>
            <a:off x="1288159" y="6521550"/>
            <a:ext cx="535694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solidFill>
                  <a:schemeClr val="bg1"/>
                </a:solidFill>
                <a:latin typeface="+mj-lt"/>
              </a:rPr>
              <a:t>| </a:t>
            </a:r>
            <a:r>
              <a:rPr lang="en-US" sz="900" dirty="0">
                <a:solidFill>
                  <a:schemeClr val="tx2">
                    <a:lumMod val="20000"/>
                    <a:lumOff val="80000"/>
                  </a:schemeClr>
                </a:solidFill>
                <a:latin typeface="+mj-lt"/>
              </a:rPr>
              <a:t>Competitive Intelligence Automation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361" y="381454"/>
            <a:ext cx="10515600" cy="1325563"/>
          </a:xfrm>
        </p:spPr>
        <p:txBody>
          <a:bodyPr>
            <a:normAutofit/>
          </a:bodyPr>
          <a:lstStyle/>
          <a:p>
            <a:r>
              <a:rPr lang="en-US" sz="2700" b="1" dirty="0">
                <a:solidFill>
                  <a:srgbClr val="1A2A36"/>
                </a:solidFill>
                <a:latin typeface="Calibri" panose="020F0502020204030204" pitchFamily="34" charset="0"/>
                <a:ea typeface="Lato" charset="0"/>
                <a:cs typeface="Calibri" panose="020F0502020204030204" pitchFamily="34" charset="0"/>
              </a:rPr>
              <a:t>Promotions &amp; Partnership Overview</a:t>
            </a:r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A584735B-2D28-8F4C-9EB7-07272E270C21}"/>
              </a:ext>
            </a:extLst>
          </p:cNvPr>
          <p:cNvCxnSpPr/>
          <p:nvPr/>
        </p:nvCxnSpPr>
        <p:spPr>
          <a:xfrm>
            <a:off x="984466" y="1518154"/>
            <a:ext cx="973394" cy="0"/>
          </a:xfrm>
          <a:prstGeom prst="line">
            <a:avLst/>
          </a:prstGeom>
          <a:ln w="38100">
            <a:solidFill>
              <a:srgbClr val="1A2A3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Picture 2">
            <a:extLst>
              <a:ext uri="{FF2B5EF4-FFF2-40B4-BE49-F238E27FC236}">
                <a16:creationId xmlns:a16="http://schemas.microsoft.com/office/drawing/2014/main" id="{574977AD-B79C-B746-AE71-886E45553B1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6366" y="2255277"/>
            <a:ext cx="257330" cy="316389"/>
          </a:xfrm>
          <a:prstGeom prst="rect">
            <a:avLst/>
          </a:prstGeom>
        </p:spPr>
      </p:pic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71BAF2DE-750B-AA48-9E5B-AE2BA852E43D}"/>
              </a:ext>
            </a:extLst>
          </p:cNvPr>
          <p:cNvCxnSpPr>
            <a:cxnSpLocks/>
          </p:cNvCxnSpPr>
          <p:nvPr/>
        </p:nvCxnSpPr>
        <p:spPr>
          <a:xfrm>
            <a:off x="3505200" y="2135922"/>
            <a:ext cx="0" cy="555097"/>
          </a:xfrm>
          <a:prstGeom prst="line">
            <a:avLst/>
          </a:prstGeom>
          <a:ln w="38100">
            <a:solidFill>
              <a:srgbClr val="1A2A3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D22D1735-5D95-4046-AEF2-ECBE91ACD805}"/>
              </a:ext>
            </a:extLst>
          </p:cNvPr>
          <p:cNvCxnSpPr>
            <a:cxnSpLocks/>
          </p:cNvCxnSpPr>
          <p:nvPr/>
        </p:nvCxnSpPr>
        <p:spPr>
          <a:xfrm>
            <a:off x="7289873" y="2135922"/>
            <a:ext cx="0" cy="555097"/>
          </a:xfrm>
          <a:prstGeom prst="line">
            <a:avLst/>
          </a:prstGeom>
          <a:ln w="38100">
            <a:solidFill>
              <a:srgbClr val="1A2A3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Oval 67">
            <a:extLst>
              <a:ext uri="{FF2B5EF4-FFF2-40B4-BE49-F238E27FC236}">
                <a16:creationId xmlns:a16="http://schemas.microsoft.com/office/drawing/2014/main" id="{294477D4-0CEC-E54E-AB1F-6A746F3FA9D1}"/>
              </a:ext>
            </a:extLst>
          </p:cNvPr>
          <p:cNvSpPr/>
          <p:nvPr/>
        </p:nvSpPr>
        <p:spPr>
          <a:xfrm>
            <a:off x="938329" y="3277686"/>
            <a:ext cx="298473" cy="298473"/>
          </a:xfrm>
          <a:prstGeom prst="ellipse">
            <a:avLst/>
          </a:prstGeom>
          <a:solidFill>
            <a:srgbClr val="DFD2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0000"/>
              </a:solidFill>
            </a:endParaRPr>
          </a:p>
        </p:txBody>
      </p:sp>
      <p:sp>
        <p:nvSpPr>
          <p:cNvPr id="69" name="Oval 68">
            <a:extLst>
              <a:ext uri="{FF2B5EF4-FFF2-40B4-BE49-F238E27FC236}">
                <a16:creationId xmlns:a16="http://schemas.microsoft.com/office/drawing/2014/main" id="{7353C61D-112E-504D-A5B0-1EBF5DC505AC}"/>
              </a:ext>
            </a:extLst>
          </p:cNvPr>
          <p:cNvSpPr/>
          <p:nvPr/>
        </p:nvSpPr>
        <p:spPr>
          <a:xfrm>
            <a:off x="940932" y="4282614"/>
            <a:ext cx="298473" cy="298473"/>
          </a:xfrm>
          <a:prstGeom prst="ellipse">
            <a:avLst/>
          </a:prstGeom>
          <a:solidFill>
            <a:srgbClr val="B880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0000"/>
              </a:solidFill>
            </a:endParaRPr>
          </a:p>
        </p:txBody>
      </p:sp>
      <p:sp>
        <p:nvSpPr>
          <p:cNvPr id="70" name="Oval 69">
            <a:extLst>
              <a:ext uri="{FF2B5EF4-FFF2-40B4-BE49-F238E27FC236}">
                <a16:creationId xmlns:a16="http://schemas.microsoft.com/office/drawing/2014/main" id="{73BC9601-1671-E84C-8C1B-27DB417905D4}"/>
              </a:ext>
            </a:extLst>
          </p:cNvPr>
          <p:cNvSpPr/>
          <p:nvPr/>
        </p:nvSpPr>
        <p:spPr>
          <a:xfrm>
            <a:off x="933109" y="5254884"/>
            <a:ext cx="298473" cy="298473"/>
          </a:xfrm>
          <a:prstGeom prst="ellipse">
            <a:avLst/>
          </a:prstGeom>
          <a:solidFill>
            <a:srgbClr val="6C31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0000"/>
              </a:solidFill>
            </a:endParaRPr>
          </a:p>
        </p:txBody>
      </p:sp>
      <p:pic>
        <p:nvPicPr>
          <p:cNvPr id="4" name="Picture 3" descr="A white text on a black background&#10;&#10;Description automatically generated">
            <a:extLst>
              <a:ext uri="{FF2B5EF4-FFF2-40B4-BE49-F238E27FC236}">
                <a16:creationId xmlns:a16="http://schemas.microsoft.com/office/drawing/2014/main" id="{0D0842D5-2422-5A6B-1498-3356DB2D82C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4246" y="6526760"/>
            <a:ext cx="945614" cy="2307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78847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>
            <a:extLst>
              <a:ext uri="{FF2B5EF4-FFF2-40B4-BE49-F238E27FC236}">
                <a16:creationId xmlns:a16="http://schemas.microsoft.com/office/drawing/2014/main" id="{43060DFC-263F-F04E-8257-4B86BB8F0344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48158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63" name="Group 62">
            <a:extLst>
              <a:ext uri="{FF2B5EF4-FFF2-40B4-BE49-F238E27FC236}">
                <a16:creationId xmlns:a16="http://schemas.microsoft.com/office/drawing/2014/main" id="{8D27BE17-0812-4340-AC7E-B4E6DA65E20F}"/>
              </a:ext>
            </a:extLst>
          </p:cNvPr>
          <p:cNvGrpSpPr/>
          <p:nvPr/>
        </p:nvGrpSpPr>
        <p:grpSpPr>
          <a:xfrm>
            <a:off x="10387693" y="3139485"/>
            <a:ext cx="1239157" cy="3741321"/>
            <a:chOff x="8003865" y="4339710"/>
            <a:chExt cx="838199" cy="2783803"/>
          </a:xfrm>
          <a:solidFill>
            <a:srgbClr val="6EDBFF"/>
          </a:solidFill>
        </p:grpSpPr>
        <p:sp>
          <p:nvSpPr>
            <p:cNvPr id="64" name="Oval 63">
              <a:extLst>
                <a:ext uri="{FF2B5EF4-FFF2-40B4-BE49-F238E27FC236}">
                  <a16:creationId xmlns:a16="http://schemas.microsoft.com/office/drawing/2014/main" id="{CBF234C9-32EB-D34C-A4F7-DE65D1AEE2EE}"/>
                </a:ext>
              </a:extLst>
            </p:cNvPr>
            <p:cNvSpPr/>
            <p:nvPr/>
          </p:nvSpPr>
          <p:spPr>
            <a:xfrm>
              <a:off x="8003865" y="4339710"/>
              <a:ext cx="838199" cy="838199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Rectangle 64">
              <a:extLst>
                <a:ext uri="{FF2B5EF4-FFF2-40B4-BE49-F238E27FC236}">
                  <a16:creationId xmlns:a16="http://schemas.microsoft.com/office/drawing/2014/main" id="{E3930940-38E6-584E-944C-3B90E951124C}"/>
                </a:ext>
              </a:extLst>
            </p:cNvPr>
            <p:cNvSpPr/>
            <p:nvPr/>
          </p:nvSpPr>
          <p:spPr>
            <a:xfrm>
              <a:off x="8003865" y="4758813"/>
              <a:ext cx="838199" cy="23647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3" name="Round Same Side Corner Rectangle 72">
            <a:extLst>
              <a:ext uri="{FF2B5EF4-FFF2-40B4-BE49-F238E27FC236}">
                <a16:creationId xmlns:a16="http://schemas.microsoft.com/office/drawing/2014/main" id="{0D914FA8-BE8E-5941-8D9B-B5B8E8B2086A}"/>
              </a:ext>
            </a:extLst>
          </p:cNvPr>
          <p:cNvSpPr/>
          <p:nvPr/>
        </p:nvSpPr>
        <p:spPr>
          <a:xfrm>
            <a:off x="9143509" y="4465048"/>
            <a:ext cx="1244184" cy="2415758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CBED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9255AFF3-DF5F-224B-9C5A-2B627559BC3B}"/>
              </a:ext>
            </a:extLst>
          </p:cNvPr>
          <p:cNvSpPr txBox="1"/>
          <p:nvPr/>
        </p:nvSpPr>
        <p:spPr>
          <a:xfrm>
            <a:off x="1288159" y="6521550"/>
            <a:ext cx="535694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solidFill>
                  <a:schemeClr val="bg1"/>
                </a:solidFill>
                <a:latin typeface="+mj-lt"/>
              </a:rPr>
              <a:t>| </a:t>
            </a:r>
            <a:r>
              <a:rPr lang="en-US" sz="900" dirty="0">
                <a:solidFill>
                  <a:schemeClr val="tx2">
                    <a:lumMod val="20000"/>
                    <a:lumOff val="80000"/>
                  </a:schemeClr>
                </a:solidFill>
                <a:latin typeface="+mj-lt"/>
              </a:rPr>
              <a:t>Competitive Intelligence Automation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F12F01B2-E37F-6F4D-8F8C-3DC3DD00EED7}"/>
              </a:ext>
            </a:extLst>
          </p:cNvPr>
          <p:cNvSpPr/>
          <p:nvPr/>
        </p:nvSpPr>
        <p:spPr>
          <a:xfrm>
            <a:off x="0" y="-16134"/>
            <a:ext cx="12191999" cy="6409476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18900000" algn="bl" rotWithShape="0">
              <a:schemeClr val="bg1"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361" y="381454"/>
            <a:ext cx="10515600" cy="1325563"/>
          </a:xfrm>
        </p:spPr>
        <p:txBody>
          <a:bodyPr>
            <a:normAutofit/>
          </a:bodyPr>
          <a:lstStyle/>
          <a:p>
            <a:r>
              <a:rPr lang="en-US" sz="2700" b="1" dirty="0">
                <a:solidFill>
                  <a:srgbClr val="1A2A36"/>
                </a:solidFill>
                <a:latin typeface="Calibri" panose="020F0502020204030204" pitchFamily="34" charset="0"/>
                <a:ea typeface="Lato" charset="0"/>
                <a:cs typeface="Calibri" panose="020F0502020204030204" pitchFamily="34" charset="0"/>
              </a:rPr>
              <a:t>Website Overview</a:t>
            </a:r>
          </a:p>
        </p:txBody>
      </p:sp>
      <p:graphicFrame>
        <p:nvGraphicFramePr>
          <p:cNvPr id="21" name="Table 20">
            <a:extLst>
              <a:ext uri="{FF2B5EF4-FFF2-40B4-BE49-F238E27FC236}">
                <a16:creationId xmlns:a16="http://schemas.microsoft.com/office/drawing/2014/main" id="{5388FD2F-1DE9-C04B-AF82-923BA3C660D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51424408"/>
              </p:ext>
            </p:extLst>
          </p:nvPr>
        </p:nvGraphicFramePr>
        <p:xfrm>
          <a:off x="984466" y="1907982"/>
          <a:ext cx="9403228" cy="3998590"/>
        </p:xfrm>
        <a:graphic>
          <a:graphicData uri="http://schemas.openxmlformats.org/drawingml/2006/table">
            <a:tbl>
              <a:tblPr bandRow="1">
                <a:effectLst/>
                <a:tableStyleId>{2D5ABB26-0587-4C30-8999-92F81FD0307C}</a:tableStyleId>
              </a:tblPr>
              <a:tblGrid>
                <a:gridCol w="253343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52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2606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37399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028954">
                <a:tc>
                  <a:txBody>
                    <a:bodyPr/>
                    <a:lstStyle/>
                    <a:p>
                      <a:pPr algn="l"/>
                      <a:r>
                        <a:rPr lang="en-US" sz="1700" b="1" i="0" dirty="0">
                          <a:solidFill>
                            <a:srgbClr val="1A2A36"/>
                          </a:solidFill>
                          <a:latin typeface="Calibri" panose="020F0502020204030204" pitchFamily="34" charset="0"/>
                          <a:ea typeface="Helvetica Neue Light" charset="0"/>
                          <a:cs typeface="Calibri" panose="020F0502020204030204" pitchFamily="34" charset="0"/>
                        </a:rPr>
                        <a:t>     COMPETITORS</a:t>
                      </a:r>
                    </a:p>
                  </a:txBody>
                  <a:tcPr marL="118301" marR="118301" marT="59149" marB="59149"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</a:pPr>
                      <a:r>
                        <a:rPr lang="en-US" sz="1700" b="1" i="0" u="none" strike="noStrike" kern="1200" dirty="0">
                          <a:solidFill>
                            <a:srgbClr val="1A2A36"/>
                          </a:solidFill>
                          <a:effectLst/>
                          <a:latin typeface="Calibri" panose="020F0502020204030204" pitchFamily="34" charset="0"/>
                          <a:ea typeface="Helvetica Neue Light" charset="0"/>
                          <a:cs typeface="Calibri" panose="020F0502020204030204" pitchFamily="34" charset="0"/>
                        </a:rPr>
                        <a:t>  Website Traffic</a:t>
                      </a:r>
                      <a:endParaRPr lang="en-US" sz="1700" b="1" i="0" dirty="0">
                        <a:solidFill>
                          <a:srgbClr val="1A2A36"/>
                        </a:solidFill>
                        <a:latin typeface="Calibri" panose="020F0502020204030204" pitchFamily="34" charset="0"/>
                        <a:ea typeface="Helvetica Neue Light" charset="0"/>
                        <a:cs typeface="Calibri" panose="020F0502020204030204" pitchFamily="34" charset="0"/>
                      </a:endParaRPr>
                    </a:p>
                  </a:txBody>
                  <a:tcPr marL="118301" marR="118301" marT="59149" marB="5914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700" b="1" i="0" u="none" strike="noStrike" kern="1200" dirty="0">
                          <a:solidFill>
                            <a:srgbClr val="1A2A36"/>
                          </a:solidFill>
                          <a:effectLst/>
                          <a:latin typeface="Calibri" panose="020F0502020204030204" pitchFamily="34" charset="0"/>
                          <a:ea typeface="Helvetica Neue Light" charset="0"/>
                          <a:cs typeface="Calibri" panose="020F0502020204030204" pitchFamily="34" charset="0"/>
                        </a:rPr>
                        <a:t>  Inbound Links</a:t>
                      </a:r>
                      <a:endParaRPr lang="en-US" sz="1700" b="1" i="0" dirty="0">
                        <a:solidFill>
                          <a:srgbClr val="1A2A36"/>
                        </a:solidFill>
                        <a:latin typeface="Calibri" panose="020F0502020204030204" pitchFamily="34" charset="0"/>
                        <a:ea typeface="Helvetica Neue Light" charset="0"/>
                        <a:cs typeface="Calibri" panose="020F0502020204030204" pitchFamily="34" charset="0"/>
                      </a:endParaRPr>
                    </a:p>
                  </a:txBody>
                  <a:tcPr marL="118301" marR="118301" marT="59149" marB="5914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700" b="1" i="0" u="none" strike="noStrike" kern="1200" dirty="0">
                          <a:solidFill>
                            <a:srgbClr val="1A2A36"/>
                          </a:solidFill>
                          <a:effectLst/>
                          <a:latin typeface="Calibri" panose="020F0502020204030204" pitchFamily="34" charset="0"/>
                          <a:ea typeface="Helvetica Neue Light" charset="0"/>
                          <a:cs typeface="Calibri" panose="020F0502020204030204" pitchFamily="34" charset="0"/>
                        </a:rPr>
                        <a:t>   Referral Sources</a:t>
                      </a:r>
                      <a:endParaRPr lang="en-US" sz="1700" b="1" i="0" u="none" strike="noStrike" kern="1200" baseline="0" dirty="0">
                        <a:solidFill>
                          <a:srgbClr val="1A2A36"/>
                        </a:solidFill>
                        <a:effectLst/>
                        <a:latin typeface="Calibri" panose="020F0502020204030204" pitchFamily="34" charset="0"/>
                        <a:ea typeface="Helvetica Neue Light" charset="0"/>
                        <a:cs typeface="Calibri" panose="020F0502020204030204" pitchFamily="34" charset="0"/>
                      </a:endParaRPr>
                    </a:p>
                  </a:txBody>
                  <a:tcPr marL="118301" marR="118301" marT="59149" marB="5914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92061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b="1" i="0" dirty="0">
                        <a:solidFill>
                          <a:srgbClr val="1A2A36"/>
                        </a:solidFill>
                        <a:latin typeface="Calibri" panose="020F0502020204030204" pitchFamily="34" charset="0"/>
                        <a:ea typeface="Arial" charset="0"/>
                        <a:cs typeface="Calibri" panose="020F0502020204030204" pitchFamily="34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i="0" dirty="0">
                          <a:solidFill>
                            <a:srgbClr val="1A2A36"/>
                          </a:solidFill>
                          <a:latin typeface="Calibri" panose="020F0502020204030204" pitchFamily="34" charset="0"/>
                          <a:ea typeface="Arial" charset="0"/>
                          <a:cs typeface="Calibri" panose="020F0502020204030204" pitchFamily="34" charset="0"/>
                        </a:rPr>
                        <a:t>LOGO</a:t>
                      </a:r>
                      <a:r>
                        <a:rPr lang="en-US" sz="1400" b="1" i="0" baseline="0" dirty="0">
                          <a:solidFill>
                            <a:srgbClr val="1A2A36"/>
                          </a:solidFill>
                          <a:latin typeface="Calibri" panose="020F0502020204030204" pitchFamily="34" charset="0"/>
                          <a:ea typeface="Arial" charset="0"/>
                          <a:cs typeface="Calibri" panose="020F0502020204030204" pitchFamily="34" charset="0"/>
                        </a:rPr>
                        <a:t> 1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b="1" i="0" dirty="0">
                        <a:solidFill>
                          <a:srgbClr val="1A2A36"/>
                        </a:solidFill>
                        <a:latin typeface="Calibri" panose="020F0502020204030204" pitchFamily="34" charset="0"/>
                        <a:ea typeface="Arial" charset="0"/>
                        <a:cs typeface="Calibri" panose="020F0502020204030204" pitchFamily="34" charset="0"/>
                      </a:endParaRPr>
                    </a:p>
                  </a:txBody>
                  <a:tcPr marL="118301" marR="118301" marT="59149" marB="59149" anchor="ctr"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="0" i="0" dirty="0">
                        <a:solidFill>
                          <a:srgbClr val="1A2A36"/>
                        </a:solidFill>
                        <a:latin typeface="+mn-lt"/>
                        <a:cs typeface="Calibri" panose="020F0502020204030204" pitchFamily="34" charset="0"/>
                      </a:endParaRPr>
                    </a:p>
                  </a:txBody>
                  <a:tcPr marL="118301" marR="118301" marT="59149" marB="59149"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="0" i="0" dirty="0">
                        <a:solidFill>
                          <a:srgbClr val="1A2A36"/>
                        </a:solidFill>
                        <a:latin typeface="+mn-lt"/>
                        <a:cs typeface="Calibri" panose="020F0502020204030204" pitchFamily="34" charset="0"/>
                      </a:endParaRPr>
                    </a:p>
                  </a:txBody>
                  <a:tcPr marL="118301" marR="118301" marT="59149" marB="59149"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="0" i="0" dirty="0">
                        <a:solidFill>
                          <a:srgbClr val="1A2A36"/>
                        </a:solidFill>
                        <a:latin typeface="+mn-lt"/>
                        <a:cs typeface="Calibri" panose="020F0502020204030204" pitchFamily="34" charset="0"/>
                      </a:endParaRPr>
                    </a:p>
                  </a:txBody>
                  <a:tcPr marL="118301" marR="118301" marT="59149" marB="59149"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062316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br>
                        <a:rPr lang="en-US" sz="1400" b="1" i="0" baseline="0" dirty="0">
                          <a:solidFill>
                            <a:srgbClr val="1A2A36"/>
                          </a:solidFill>
                          <a:latin typeface="Calibri" panose="020F0502020204030204" pitchFamily="34" charset="0"/>
                          <a:ea typeface="Arial" charset="0"/>
                          <a:cs typeface="Calibri" panose="020F0502020204030204" pitchFamily="34" charset="0"/>
                        </a:rPr>
                      </a:br>
                      <a:r>
                        <a:rPr lang="en-US" sz="1400" b="1" i="0" baseline="0" dirty="0">
                          <a:solidFill>
                            <a:srgbClr val="1A2A36"/>
                          </a:solidFill>
                          <a:latin typeface="Calibri" panose="020F0502020204030204" pitchFamily="34" charset="0"/>
                          <a:ea typeface="Arial" charset="0"/>
                          <a:cs typeface="Calibri" panose="020F0502020204030204" pitchFamily="34" charset="0"/>
                        </a:rPr>
                        <a:t>LOGO 2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b="1" i="0" dirty="0">
                        <a:solidFill>
                          <a:srgbClr val="1A2A36"/>
                        </a:solidFill>
                        <a:latin typeface="Calibri" panose="020F0502020204030204" pitchFamily="34" charset="0"/>
                        <a:ea typeface="Arial" charset="0"/>
                        <a:cs typeface="Calibri" panose="020F0502020204030204" pitchFamily="34" charset="0"/>
                      </a:endParaRPr>
                    </a:p>
                  </a:txBody>
                  <a:tcPr marL="118301" marR="118301" marT="59149" marB="59149" anchor="ctr"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="0" i="0" dirty="0">
                        <a:solidFill>
                          <a:srgbClr val="1A2A36"/>
                        </a:solidFill>
                        <a:latin typeface="+mn-lt"/>
                        <a:cs typeface="Calibri" panose="020F0502020204030204" pitchFamily="34" charset="0"/>
                      </a:endParaRPr>
                    </a:p>
                  </a:txBody>
                  <a:tcPr marL="118301" marR="118301" marT="59149" marB="59149"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="0" i="0" dirty="0">
                        <a:solidFill>
                          <a:srgbClr val="1A2A36"/>
                        </a:solidFill>
                        <a:latin typeface="+mn-lt"/>
                        <a:cs typeface="Calibri" panose="020F0502020204030204" pitchFamily="34" charset="0"/>
                      </a:endParaRPr>
                    </a:p>
                  </a:txBody>
                  <a:tcPr marL="118301" marR="118301" marT="59149" marB="59149"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="0" i="0" dirty="0">
                        <a:solidFill>
                          <a:srgbClr val="1A2A36"/>
                        </a:solidFill>
                        <a:latin typeface="+mn-lt"/>
                        <a:cs typeface="Calibri" panose="020F0502020204030204" pitchFamily="34" charset="0"/>
                      </a:endParaRPr>
                    </a:p>
                  </a:txBody>
                  <a:tcPr marL="118301" marR="118301" marT="59149" marB="59149"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15259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i="0" baseline="0" dirty="0">
                          <a:solidFill>
                            <a:srgbClr val="1A2A36"/>
                          </a:solidFill>
                          <a:latin typeface="Calibri" panose="020F0502020204030204" pitchFamily="34" charset="0"/>
                          <a:ea typeface="Arial" charset="0"/>
                          <a:cs typeface="Calibri" panose="020F0502020204030204" pitchFamily="34" charset="0"/>
                        </a:rPr>
                        <a:t>            </a:t>
                      </a:r>
                      <a:br>
                        <a:rPr lang="en-US" sz="1400" b="1" i="0" baseline="0" dirty="0">
                          <a:solidFill>
                            <a:srgbClr val="1A2A36"/>
                          </a:solidFill>
                          <a:latin typeface="Calibri" panose="020F0502020204030204" pitchFamily="34" charset="0"/>
                          <a:ea typeface="Arial" charset="0"/>
                          <a:cs typeface="Calibri" panose="020F0502020204030204" pitchFamily="34" charset="0"/>
                        </a:rPr>
                      </a:br>
                      <a:r>
                        <a:rPr lang="en-US" sz="1400" b="1" i="0" baseline="0" dirty="0">
                          <a:solidFill>
                            <a:srgbClr val="1A2A36"/>
                          </a:solidFill>
                          <a:latin typeface="Calibri" panose="020F0502020204030204" pitchFamily="34" charset="0"/>
                          <a:ea typeface="Arial" charset="0"/>
                          <a:cs typeface="Calibri" panose="020F0502020204030204" pitchFamily="34" charset="0"/>
                        </a:rPr>
                        <a:t>LOGO 3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b="1" i="0" dirty="0">
                        <a:solidFill>
                          <a:srgbClr val="1A2A36"/>
                        </a:solidFill>
                        <a:latin typeface="Calibri" panose="020F0502020204030204" pitchFamily="34" charset="0"/>
                        <a:ea typeface="Arial" charset="0"/>
                        <a:cs typeface="Calibri" panose="020F0502020204030204" pitchFamily="34" charset="0"/>
                      </a:endParaRPr>
                    </a:p>
                  </a:txBody>
                  <a:tcPr marL="118301" marR="118301" marT="59149" marB="59149" anchor="ctr"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dirty="0">
                          <a:solidFill>
                            <a:srgbClr val="1A2A36"/>
                          </a:solidFill>
                          <a:latin typeface="+mn-lt"/>
                          <a:cs typeface="Calibri" panose="020F0502020204030204" pitchFamily="34" charset="0"/>
                        </a:rPr>
                        <a:t>  </a:t>
                      </a:r>
                    </a:p>
                    <a:p>
                      <a:pPr algn="l"/>
                      <a:r>
                        <a:rPr lang="en-US" sz="1200" b="0" i="0" dirty="0">
                          <a:solidFill>
                            <a:srgbClr val="1A2A36"/>
                          </a:solidFill>
                          <a:latin typeface="+mn-lt"/>
                          <a:cs typeface="Calibri" panose="020F0502020204030204" pitchFamily="34" charset="0"/>
                        </a:rPr>
                        <a:t>    </a:t>
                      </a:r>
                    </a:p>
                  </a:txBody>
                  <a:tcPr marL="118301" marR="118301" marT="59149" marB="59149"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="0" i="0" dirty="0">
                        <a:solidFill>
                          <a:srgbClr val="1A2A36"/>
                        </a:solidFill>
                        <a:latin typeface="+mn-lt"/>
                        <a:cs typeface="Calibri" panose="020F0502020204030204" pitchFamily="34" charset="0"/>
                      </a:endParaRPr>
                    </a:p>
                  </a:txBody>
                  <a:tcPr marL="118301" marR="118301" marT="59149" marB="59149"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="0" i="0" dirty="0">
                        <a:solidFill>
                          <a:srgbClr val="1A2A36"/>
                        </a:solidFill>
                        <a:latin typeface="+mn-lt"/>
                        <a:cs typeface="Calibri" panose="020F0502020204030204" pitchFamily="34" charset="0"/>
                      </a:endParaRPr>
                    </a:p>
                  </a:txBody>
                  <a:tcPr marL="118301" marR="118301" marT="59149" marB="59149"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A584735B-2D28-8F4C-9EB7-07272E270C21}"/>
              </a:ext>
            </a:extLst>
          </p:cNvPr>
          <p:cNvCxnSpPr/>
          <p:nvPr/>
        </p:nvCxnSpPr>
        <p:spPr>
          <a:xfrm>
            <a:off x="984466" y="1518154"/>
            <a:ext cx="973394" cy="0"/>
          </a:xfrm>
          <a:prstGeom prst="line">
            <a:avLst/>
          </a:prstGeom>
          <a:ln w="38100">
            <a:solidFill>
              <a:srgbClr val="1A2A3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Picture 2">
            <a:extLst>
              <a:ext uri="{FF2B5EF4-FFF2-40B4-BE49-F238E27FC236}">
                <a16:creationId xmlns:a16="http://schemas.microsoft.com/office/drawing/2014/main" id="{574977AD-B79C-B746-AE71-886E45553B1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6366" y="2255277"/>
            <a:ext cx="257330" cy="316389"/>
          </a:xfrm>
          <a:prstGeom prst="rect">
            <a:avLst/>
          </a:prstGeom>
        </p:spPr>
      </p:pic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71BAF2DE-750B-AA48-9E5B-AE2BA852E43D}"/>
              </a:ext>
            </a:extLst>
          </p:cNvPr>
          <p:cNvCxnSpPr>
            <a:cxnSpLocks/>
          </p:cNvCxnSpPr>
          <p:nvPr/>
        </p:nvCxnSpPr>
        <p:spPr>
          <a:xfrm>
            <a:off x="3514344" y="2135922"/>
            <a:ext cx="0" cy="555097"/>
          </a:xfrm>
          <a:prstGeom prst="line">
            <a:avLst/>
          </a:prstGeom>
          <a:ln w="38100">
            <a:solidFill>
              <a:srgbClr val="1A2A3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35C5446D-F38B-4A4C-B99A-8EDFBADBC8A8}"/>
              </a:ext>
            </a:extLst>
          </p:cNvPr>
          <p:cNvCxnSpPr>
            <a:cxnSpLocks/>
          </p:cNvCxnSpPr>
          <p:nvPr/>
        </p:nvCxnSpPr>
        <p:spPr>
          <a:xfrm>
            <a:off x="8011958" y="2135922"/>
            <a:ext cx="0" cy="555097"/>
          </a:xfrm>
          <a:prstGeom prst="line">
            <a:avLst/>
          </a:prstGeom>
          <a:ln w="38100">
            <a:solidFill>
              <a:srgbClr val="1A2A3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D22D1735-5D95-4046-AEF2-ECBE91ACD805}"/>
              </a:ext>
            </a:extLst>
          </p:cNvPr>
          <p:cNvCxnSpPr>
            <a:cxnSpLocks/>
          </p:cNvCxnSpPr>
          <p:nvPr/>
        </p:nvCxnSpPr>
        <p:spPr>
          <a:xfrm>
            <a:off x="5753173" y="2135922"/>
            <a:ext cx="0" cy="555097"/>
          </a:xfrm>
          <a:prstGeom prst="line">
            <a:avLst/>
          </a:prstGeom>
          <a:ln w="38100">
            <a:solidFill>
              <a:srgbClr val="1A2A3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Oval 67">
            <a:extLst>
              <a:ext uri="{FF2B5EF4-FFF2-40B4-BE49-F238E27FC236}">
                <a16:creationId xmlns:a16="http://schemas.microsoft.com/office/drawing/2014/main" id="{294477D4-0CEC-E54E-AB1F-6A746F3FA9D1}"/>
              </a:ext>
            </a:extLst>
          </p:cNvPr>
          <p:cNvSpPr/>
          <p:nvPr/>
        </p:nvSpPr>
        <p:spPr>
          <a:xfrm>
            <a:off x="938329" y="3277686"/>
            <a:ext cx="298473" cy="298473"/>
          </a:xfrm>
          <a:prstGeom prst="ellipse">
            <a:avLst/>
          </a:prstGeom>
          <a:solidFill>
            <a:srgbClr val="DFD2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0000"/>
              </a:solidFill>
            </a:endParaRPr>
          </a:p>
        </p:txBody>
      </p:sp>
      <p:sp>
        <p:nvSpPr>
          <p:cNvPr id="69" name="Oval 68">
            <a:extLst>
              <a:ext uri="{FF2B5EF4-FFF2-40B4-BE49-F238E27FC236}">
                <a16:creationId xmlns:a16="http://schemas.microsoft.com/office/drawing/2014/main" id="{7353C61D-112E-504D-A5B0-1EBF5DC505AC}"/>
              </a:ext>
            </a:extLst>
          </p:cNvPr>
          <p:cNvSpPr/>
          <p:nvPr/>
        </p:nvSpPr>
        <p:spPr>
          <a:xfrm>
            <a:off x="940932" y="4282614"/>
            <a:ext cx="298473" cy="298473"/>
          </a:xfrm>
          <a:prstGeom prst="ellipse">
            <a:avLst/>
          </a:prstGeom>
          <a:solidFill>
            <a:srgbClr val="B880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0000"/>
              </a:solidFill>
            </a:endParaRPr>
          </a:p>
        </p:txBody>
      </p:sp>
      <p:sp>
        <p:nvSpPr>
          <p:cNvPr id="70" name="Oval 69">
            <a:extLst>
              <a:ext uri="{FF2B5EF4-FFF2-40B4-BE49-F238E27FC236}">
                <a16:creationId xmlns:a16="http://schemas.microsoft.com/office/drawing/2014/main" id="{73BC9601-1671-E84C-8C1B-27DB417905D4}"/>
              </a:ext>
            </a:extLst>
          </p:cNvPr>
          <p:cNvSpPr/>
          <p:nvPr/>
        </p:nvSpPr>
        <p:spPr>
          <a:xfrm>
            <a:off x="933109" y="5254884"/>
            <a:ext cx="298473" cy="298473"/>
          </a:xfrm>
          <a:prstGeom prst="ellipse">
            <a:avLst/>
          </a:prstGeom>
          <a:solidFill>
            <a:srgbClr val="6C31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0000"/>
              </a:solidFill>
            </a:endParaRPr>
          </a:p>
        </p:txBody>
      </p:sp>
      <p:pic>
        <p:nvPicPr>
          <p:cNvPr id="4" name="Picture 3" descr="A white text on a black background&#10;&#10;Description automatically generated">
            <a:extLst>
              <a:ext uri="{FF2B5EF4-FFF2-40B4-BE49-F238E27FC236}">
                <a16:creationId xmlns:a16="http://schemas.microsoft.com/office/drawing/2014/main" id="{BCA78816-268B-F411-3FC9-0D1B185FB4F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4246" y="6526760"/>
            <a:ext cx="945614" cy="2307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385833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>
            <a:extLst>
              <a:ext uri="{FF2B5EF4-FFF2-40B4-BE49-F238E27FC236}">
                <a16:creationId xmlns:a16="http://schemas.microsoft.com/office/drawing/2014/main" id="{EE897279-C665-C848-A60F-2CE048B4CD51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48158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56" name="Group 55">
            <a:extLst>
              <a:ext uri="{FF2B5EF4-FFF2-40B4-BE49-F238E27FC236}">
                <a16:creationId xmlns:a16="http://schemas.microsoft.com/office/drawing/2014/main" id="{4BD9F9F2-08C3-5C41-B480-2F186B2B607C}"/>
              </a:ext>
            </a:extLst>
          </p:cNvPr>
          <p:cNvGrpSpPr/>
          <p:nvPr/>
        </p:nvGrpSpPr>
        <p:grpSpPr>
          <a:xfrm>
            <a:off x="10387693" y="3139485"/>
            <a:ext cx="1239157" cy="3741321"/>
            <a:chOff x="8003865" y="4339710"/>
            <a:chExt cx="838199" cy="2783803"/>
          </a:xfrm>
          <a:solidFill>
            <a:srgbClr val="6EDBFF"/>
          </a:solidFill>
        </p:grpSpPr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0F5E5F52-E2C3-7346-87BF-8C9256FF2AF6}"/>
                </a:ext>
              </a:extLst>
            </p:cNvPr>
            <p:cNvSpPr/>
            <p:nvPr/>
          </p:nvSpPr>
          <p:spPr>
            <a:xfrm>
              <a:off x="8003865" y="4339710"/>
              <a:ext cx="838199" cy="838199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3EA2574A-1112-C149-831A-616A8F16CC1D}"/>
                </a:ext>
              </a:extLst>
            </p:cNvPr>
            <p:cNvSpPr/>
            <p:nvPr/>
          </p:nvSpPr>
          <p:spPr>
            <a:xfrm>
              <a:off x="8003865" y="4758813"/>
              <a:ext cx="838199" cy="23647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1" name="Round Same Side Corner Rectangle 60">
            <a:extLst>
              <a:ext uri="{FF2B5EF4-FFF2-40B4-BE49-F238E27FC236}">
                <a16:creationId xmlns:a16="http://schemas.microsoft.com/office/drawing/2014/main" id="{CFCEA254-30A7-F44A-A440-9C9C090FFD04}"/>
              </a:ext>
            </a:extLst>
          </p:cNvPr>
          <p:cNvSpPr/>
          <p:nvPr/>
        </p:nvSpPr>
        <p:spPr>
          <a:xfrm>
            <a:off x="9143509" y="4465048"/>
            <a:ext cx="1244184" cy="2415758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CBED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A3980B77-B4BD-6F42-8553-BF1F94EFEFDC}"/>
              </a:ext>
            </a:extLst>
          </p:cNvPr>
          <p:cNvSpPr/>
          <p:nvPr/>
        </p:nvSpPr>
        <p:spPr>
          <a:xfrm>
            <a:off x="0" y="-16134"/>
            <a:ext cx="12191999" cy="6409476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18900000" algn="bl" rotWithShape="0">
              <a:schemeClr val="bg1"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B2496F96-1F50-2B40-99BB-61D45361F901}"/>
              </a:ext>
            </a:extLst>
          </p:cNvPr>
          <p:cNvSpPr txBox="1"/>
          <p:nvPr/>
        </p:nvSpPr>
        <p:spPr>
          <a:xfrm>
            <a:off x="1288159" y="6521550"/>
            <a:ext cx="535694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solidFill>
                  <a:schemeClr val="bg1"/>
                </a:solidFill>
                <a:latin typeface="+mj-lt"/>
              </a:rPr>
              <a:t>| </a:t>
            </a:r>
            <a:r>
              <a:rPr lang="en-US" sz="900" dirty="0">
                <a:solidFill>
                  <a:schemeClr val="tx2">
                    <a:lumMod val="20000"/>
                    <a:lumOff val="80000"/>
                  </a:schemeClr>
                </a:solidFill>
                <a:latin typeface="+mj-lt"/>
              </a:rPr>
              <a:t>Competitive Intelligence Automation</a:t>
            </a:r>
          </a:p>
        </p:txBody>
      </p:sp>
      <p:sp>
        <p:nvSpPr>
          <p:cNvPr id="34" name="Title 1">
            <a:extLst>
              <a:ext uri="{FF2B5EF4-FFF2-40B4-BE49-F238E27FC236}">
                <a16:creationId xmlns:a16="http://schemas.microsoft.com/office/drawing/2014/main" id="{59ABB9AC-3337-9142-BB9A-223C8E5D5493}"/>
              </a:ext>
            </a:extLst>
          </p:cNvPr>
          <p:cNvSpPr txBox="1">
            <a:spLocks/>
          </p:cNvSpPr>
          <p:nvPr/>
        </p:nvSpPr>
        <p:spPr>
          <a:xfrm>
            <a:off x="897626" y="381454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700" b="1" dirty="0">
                <a:latin typeface="Calibri" panose="020F0502020204030204" pitchFamily="34" charset="0"/>
                <a:ea typeface="Lato" charset="0"/>
                <a:cs typeface="Calibri" panose="020F0502020204030204" pitchFamily="34" charset="0"/>
              </a:rPr>
              <a:t>Marketing Summary</a:t>
            </a:r>
          </a:p>
        </p:txBody>
      </p: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507BF897-7321-744F-A1CA-EE657B1EF4F2}"/>
              </a:ext>
            </a:extLst>
          </p:cNvPr>
          <p:cNvCxnSpPr/>
          <p:nvPr/>
        </p:nvCxnSpPr>
        <p:spPr>
          <a:xfrm>
            <a:off x="984466" y="1518154"/>
            <a:ext cx="973394" cy="0"/>
          </a:xfrm>
          <a:prstGeom prst="line">
            <a:avLst/>
          </a:prstGeom>
          <a:ln w="38100">
            <a:solidFill>
              <a:srgbClr val="1A2A3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37" name="Table 36">
            <a:extLst>
              <a:ext uri="{FF2B5EF4-FFF2-40B4-BE49-F238E27FC236}">
                <a16:creationId xmlns:a16="http://schemas.microsoft.com/office/drawing/2014/main" id="{CF3D70A9-1148-6847-85AD-C4D0B12340D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6941901"/>
              </p:ext>
            </p:extLst>
          </p:nvPr>
        </p:nvGraphicFramePr>
        <p:xfrm>
          <a:off x="1256753" y="2257221"/>
          <a:ext cx="2624258" cy="44040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62425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40405">
                <a:tc>
                  <a:txBody>
                    <a:bodyPr/>
                    <a:lstStyle/>
                    <a:p>
                      <a:r>
                        <a:rPr lang="en-US" sz="1600" b="1" i="0" dirty="0">
                          <a:solidFill>
                            <a:srgbClr val="1A2A36"/>
                          </a:solidFill>
                          <a:latin typeface="Calibri" panose="020F0502020204030204" pitchFamily="34" charset="0"/>
                          <a:ea typeface="Helvetica Neue Light" charset="0"/>
                          <a:cs typeface="Calibri" panose="020F0502020204030204" pitchFamily="34" charset="0"/>
                        </a:rPr>
                        <a:t>   </a:t>
                      </a:r>
                      <a:r>
                        <a:rPr lang="en-US" sz="1800" b="1" i="0" dirty="0">
                          <a:solidFill>
                            <a:srgbClr val="1A2A36"/>
                          </a:solidFill>
                          <a:latin typeface="Calibri" panose="020F0502020204030204" pitchFamily="34" charset="0"/>
                          <a:ea typeface="Helvetica Light" charset="0"/>
                          <a:cs typeface="Calibri" panose="020F0502020204030204" pitchFamily="34" charset="0"/>
                        </a:rPr>
                        <a:t>COMPETITOR</a:t>
                      </a:r>
                      <a:r>
                        <a:rPr lang="en-US" sz="1800" b="1" i="0" baseline="0" dirty="0">
                          <a:solidFill>
                            <a:srgbClr val="1A2A36"/>
                          </a:solidFill>
                          <a:latin typeface="Calibri" panose="020F0502020204030204" pitchFamily="34" charset="0"/>
                          <a:ea typeface="Helvetica Light" charset="0"/>
                          <a:cs typeface="Calibri" panose="020F0502020204030204" pitchFamily="34" charset="0"/>
                        </a:rPr>
                        <a:t>  1</a:t>
                      </a:r>
                      <a:endParaRPr lang="en-US" sz="1800" b="1" i="0" dirty="0">
                        <a:solidFill>
                          <a:srgbClr val="1A2A36"/>
                        </a:solidFill>
                        <a:latin typeface="Calibri" panose="020F0502020204030204" pitchFamily="34" charset="0"/>
                        <a:ea typeface="Helvetica Light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39" name="Table 38">
            <a:extLst>
              <a:ext uri="{FF2B5EF4-FFF2-40B4-BE49-F238E27FC236}">
                <a16:creationId xmlns:a16="http://schemas.microsoft.com/office/drawing/2014/main" id="{66F1F906-0913-E043-8D14-634B610E31A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90026731"/>
              </p:ext>
            </p:extLst>
          </p:nvPr>
        </p:nvGraphicFramePr>
        <p:xfrm>
          <a:off x="5106357" y="2257221"/>
          <a:ext cx="2624922" cy="44040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62492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40405">
                <a:tc>
                  <a:txBody>
                    <a:bodyPr/>
                    <a:lstStyle/>
                    <a:p>
                      <a:r>
                        <a:rPr lang="en-US" sz="1600" b="1" i="0" dirty="0">
                          <a:solidFill>
                            <a:srgbClr val="1A2A36"/>
                          </a:solidFill>
                          <a:latin typeface="Calibri" panose="020F0502020204030204" pitchFamily="34" charset="0"/>
                          <a:ea typeface="Helvetica Neue Light" charset="0"/>
                          <a:cs typeface="Calibri" panose="020F0502020204030204" pitchFamily="34" charset="0"/>
                        </a:rPr>
                        <a:t>   </a:t>
                      </a:r>
                      <a:r>
                        <a:rPr lang="en-US" sz="1800" b="1" i="0" dirty="0">
                          <a:solidFill>
                            <a:srgbClr val="1A2A36"/>
                          </a:solidFill>
                          <a:latin typeface="Calibri" panose="020F0502020204030204" pitchFamily="34" charset="0"/>
                          <a:ea typeface="Helvetica Light" charset="0"/>
                          <a:cs typeface="Calibri" panose="020F0502020204030204" pitchFamily="34" charset="0"/>
                        </a:rPr>
                        <a:t>COMPETITOR</a:t>
                      </a:r>
                      <a:r>
                        <a:rPr lang="en-US" sz="1800" b="1" i="0" baseline="0" dirty="0">
                          <a:solidFill>
                            <a:srgbClr val="1A2A36"/>
                          </a:solidFill>
                          <a:latin typeface="Calibri" panose="020F0502020204030204" pitchFamily="34" charset="0"/>
                          <a:ea typeface="Helvetica Light" charset="0"/>
                          <a:cs typeface="Calibri" panose="020F0502020204030204" pitchFamily="34" charset="0"/>
                        </a:rPr>
                        <a:t>  2</a:t>
                      </a:r>
                      <a:endParaRPr lang="en-US" sz="1800" b="1" i="0" dirty="0">
                        <a:solidFill>
                          <a:srgbClr val="1A2A36"/>
                        </a:solidFill>
                        <a:latin typeface="Calibri" panose="020F0502020204030204" pitchFamily="34" charset="0"/>
                        <a:ea typeface="Helvetica Light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40" name="Table 39">
            <a:extLst>
              <a:ext uri="{FF2B5EF4-FFF2-40B4-BE49-F238E27FC236}">
                <a16:creationId xmlns:a16="http://schemas.microsoft.com/office/drawing/2014/main" id="{95AF77A9-37CF-A94E-9EA0-DB599D27EFF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64428883"/>
              </p:ext>
            </p:extLst>
          </p:nvPr>
        </p:nvGraphicFramePr>
        <p:xfrm>
          <a:off x="8769813" y="2223768"/>
          <a:ext cx="2624922" cy="44040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62492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40405">
                <a:tc>
                  <a:txBody>
                    <a:bodyPr/>
                    <a:lstStyle/>
                    <a:p>
                      <a:r>
                        <a:rPr lang="en-US" sz="1800" b="1" i="0" dirty="0">
                          <a:solidFill>
                            <a:srgbClr val="1A2A36"/>
                          </a:solidFill>
                          <a:latin typeface="Calibri" panose="020F0502020204030204" pitchFamily="34" charset="0"/>
                          <a:ea typeface="Helvetica Neue Light" charset="0"/>
                          <a:cs typeface="Calibri" panose="020F0502020204030204" pitchFamily="34" charset="0"/>
                        </a:rPr>
                        <a:t>   </a:t>
                      </a:r>
                      <a:r>
                        <a:rPr lang="en-US" sz="1800" b="1" i="0" dirty="0">
                          <a:solidFill>
                            <a:srgbClr val="1A2A36"/>
                          </a:solidFill>
                          <a:latin typeface="Calibri" panose="020F0502020204030204" pitchFamily="34" charset="0"/>
                          <a:ea typeface="Helvetica Light" charset="0"/>
                          <a:cs typeface="Calibri" panose="020F0502020204030204" pitchFamily="34" charset="0"/>
                        </a:rPr>
                        <a:t>COMPETITOR</a:t>
                      </a:r>
                      <a:r>
                        <a:rPr lang="en-US" sz="1800" b="1" i="0" baseline="0" dirty="0">
                          <a:solidFill>
                            <a:srgbClr val="1A2A36"/>
                          </a:solidFill>
                          <a:latin typeface="Calibri" panose="020F0502020204030204" pitchFamily="34" charset="0"/>
                          <a:ea typeface="Helvetica Light" charset="0"/>
                          <a:cs typeface="Calibri" panose="020F0502020204030204" pitchFamily="34" charset="0"/>
                        </a:rPr>
                        <a:t>  3</a:t>
                      </a:r>
                      <a:endParaRPr lang="en-US" sz="1800" b="1" i="0" dirty="0">
                        <a:solidFill>
                          <a:srgbClr val="1A2A36"/>
                        </a:solidFill>
                        <a:latin typeface="Calibri" panose="020F0502020204030204" pitchFamily="34" charset="0"/>
                        <a:ea typeface="Helvetica Light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41" name="Table 40">
            <a:extLst>
              <a:ext uri="{FF2B5EF4-FFF2-40B4-BE49-F238E27FC236}">
                <a16:creationId xmlns:a16="http://schemas.microsoft.com/office/drawing/2014/main" id="{5E82C2F3-0080-3743-90F7-D4829A166A6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49309042"/>
              </p:ext>
            </p:extLst>
          </p:nvPr>
        </p:nvGraphicFramePr>
        <p:xfrm>
          <a:off x="1410287" y="3086100"/>
          <a:ext cx="2432462" cy="271575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43246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850850">
                <a:tc>
                  <a:txBody>
                    <a:bodyPr/>
                    <a:lstStyle/>
                    <a:p>
                      <a:endParaRPr lang="en-US" sz="1200" b="0" i="0" u="none" strike="noStrike" kern="1200" dirty="0">
                        <a:solidFill>
                          <a:schemeClr val="bg2">
                            <a:lumMod val="50000"/>
                          </a:schemeClr>
                        </a:solidFill>
                        <a:effectLst/>
                        <a:latin typeface="+mn-lt"/>
                        <a:ea typeface="Helvetica" charset="0"/>
                        <a:cs typeface="Calibri Light" panose="020F0302020204030204" pitchFamily="34" charset="0"/>
                      </a:endParaRPr>
                    </a:p>
                  </a:txBody>
                  <a:tcPr marL="75380" marR="75380" marT="37690" marB="3769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2455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i="0" u="none" strike="noStrike" kern="1200" dirty="0">
                          <a:solidFill>
                            <a:srgbClr val="1A2A36"/>
                          </a:solidFill>
                          <a:effectLst/>
                          <a:latin typeface="Calibri" panose="020F0502020204030204" pitchFamily="34" charset="0"/>
                          <a:ea typeface="Helvetica" charset="0"/>
                          <a:cs typeface="Calibri" panose="020F0502020204030204" pitchFamily="34" charset="0"/>
                        </a:rPr>
                        <a:t>Opportunities</a:t>
                      </a:r>
                      <a:endParaRPr lang="en-US" sz="1200" b="1" i="0" dirty="0">
                        <a:solidFill>
                          <a:srgbClr val="1A2A36"/>
                        </a:solidFill>
                        <a:latin typeface="Calibri" panose="020F0502020204030204" pitchFamily="34" charset="0"/>
                        <a:ea typeface="Helvetica" charset="0"/>
                        <a:cs typeface="Calibri" panose="020F0502020204030204" pitchFamily="34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b="0" i="0" u="none" strike="noStrike" kern="1200" dirty="0">
                        <a:solidFill>
                          <a:schemeClr val="bg2">
                            <a:lumMod val="50000"/>
                          </a:schemeClr>
                        </a:solidFill>
                        <a:effectLst/>
                        <a:latin typeface="+mn-lt"/>
                        <a:ea typeface="Helvetica" charset="0"/>
                        <a:cs typeface="Calibri Light" panose="020F0302020204030204" pitchFamily="34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b="0" i="0" dirty="0">
                        <a:solidFill>
                          <a:schemeClr val="bg2">
                            <a:lumMod val="50000"/>
                          </a:schemeClr>
                        </a:solidFill>
                        <a:latin typeface="+mn-lt"/>
                        <a:ea typeface="Helvetica" charset="0"/>
                        <a:cs typeface="Calibri Light" panose="020F0302020204030204" pitchFamily="34" charset="0"/>
                      </a:endParaRPr>
                    </a:p>
                    <a:p>
                      <a:endParaRPr lang="en-US" sz="1500" b="0" i="0" dirty="0">
                        <a:noFill/>
                        <a:latin typeface="+mn-lt"/>
                        <a:ea typeface="Helvetica" charset="0"/>
                        <a:cs typeface="Calibri Light" panose="020F0302020204030204" pitchFamily="34" charset="0"/>
                      </a:endParaRPr>
                    </a:p>
                  </a:txBody>
                  <a:tcPr marL="75380" marR="75380" marT="37690" marB="3769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4034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i="0" u="none" strike="noStrike" kern="1200" dirty="0">
                          <a:solidFill>
                            <a:srgbClr val="1A2A36"/>
                          </a:solidFill>
                          <a:effectLst/>
                          <a:latin typeface="Calibri" panose="020F0502020204030204" pitchFamily="34" charset="0"/>
                          <a:ea typeface="Helvetica" charset="0"/>
                          <a:cs typeface="Calibri" panose="020F0502020204030204" pitchFamily="34" charset="0"/>
                        </a:rPr>
                        <a:t>Threats</a:t>
                      </a:r>
                      <a:endParaRPr lang="en-US" sz="1500" b="1" i="0" dirty="0">
                        <a:ln>
                          <a:solidFill>
                            <a:schemeClr val="tx1"/>
                          </a:solidFill>
                        </a:ln>
                        <a:solidFill>
                          <a:srgbClr val="1A2A36"/>
                        </a:solidFill>
                        <a:latin typeface="Calibri" panose="020F0502020204030204" pitchFamily="34" charset="0"/>
                        <a:ea typeface="Helvetica" charset="0"/>
                        <a:cs typeface="Calibri" panose="020F0502020204030204" pitchFamily="34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b="0" i="0" dirty="0">
                        <a:solidFill>
                          <a:schemeClr val="bg2">
                            <a:lumMod val="50000"/>
                          </a:schemeClr>
                        </a:solidFill>
                        <a:latin typeface="+mn-lt"/>
                        <a:ea typeface="Helvetica" charset="0"/>
                        <a:cs typeface="Calibri Light" panose="020F0302020204030204" pitchFamily="34" charset="0"/>
                      </a:endParaRPr>
                    </a:p>
                    <a:p>
                      <a:endParaRPr lang="en-US" sz="1500" b="0" i="0" dirty="0">
                        <a:ln>
                          <a:solidFill>
                            <a:schemeClr val="tx1"/>
                          </a:solidFill>
                        </a:ln>
                        <a:noFill/>
                        <a:latin typeface="+mn-lt"/>
                        <a:ea typeface="Helvetica" charset="0"/>
                        <a:cs typeface="Calibri Light" panose="020F0302020204030204" pitchFamily="34" charset="0"/>
                      </a:endParaRPr>
                    </a:p>
                  </a:txBody>
                  <a:tcPr marL="75380" marR="75380" marT="37690" marB="3769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44" name="Oval 43">
            <a:extLst>
              <a:ext uri="{FF2B5EF4-FFF2-40B4-BE49-F238E27FC236}">
                <a16:creationId xmlns:a16="http://schemas.microsoft.com/office/drawing/2014/main" id="{74F9E3CA-04F3-F04E-99C1-C6A4321643D7}"/>
              </a:ext>
            </a:extLst>
          </p:cNvPr>
          <p:cNvSpPr/>
          <p:nvPr/>
        </p:nvSpPr>
        <p:spPr>
          <a:xfrm>
            <a:off x="1027181" y="2265687"/>
            <a:ext cx="298473" cy="298473"/>
          </a:xfrm>
          <a:prstGeom prst="ellipse">
            <a:avLst/>
          </a:prstGeom>
          <a:solidFill>
            <a:srgbClr val="DFD2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0000"/>
              </a:solidFill>
            </a:endParaRPr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id="{00D3F3BF-9537-7D46-B81D-529D447123C3}"/>
              </a:ext>
            </a:extLst>
          </p:cNvPr>
          <p:cNvSpPr/>
          <p:nvPr/>
        </p:nvSpPr>
        <p:spPr>
          <a:xfrm>
            <a:off x="4830101" y="2265687"/>
            <a:ext cx="298473" cy="298473"/>
          </a:xfrm>
          <a:prstGeom prst="ellipse">
            <a:avLst/>
          </a:prstGeom>
          <a:solidFill>
            <a:srgbClr val="B880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0000"/>
              </a:solidFill>
            </a:endParaRPr>
          </a:p>
        </p:txBody>
      </p:sp>
      <p:sp>
        <p:nvSpPr>
          <p:cNvPr id="46" name="Oval 45">
            <a:extLst>
              <a:ext uri="{FF2B5EF4-FFF2-40B4-BE49-F238E27FC236}">
                <a16:creationId xmlns:a16="http://schemas.microsoft.com/office/drawing/2014/main" id="{2E983806-A15B-DF49-AE9E-C1FF5AB74D36}"/>
              </a:ext>
            </a:extLst>
          </p:cNvPr>
          <p:cNvSpPr/>
          <p:nvPr/>
        </p:nvSpPr>
        <p:spPr>
          <a:xfrm>
            <a:off x="8493321" y="2265687"/>
            <a:ext cx="298473" cy="298473"/>
          </a:xfrm>
          <a:prstGeom prst="ellipse">
            <a:avLst/>
          </a:prstGeom>
          <a:solidFill>
            <a:srgbClr val="6C31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0000"/>
              </a:solidFill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03A837D2-FD1F-204F-8E9D-5FEAA70159E8}"/>
              </a:ext>
            </a:extLst>
          </p:cNvPr>
          <p:cNvSpPr txBox="1"/>
          <p:nvPr/>
        </p:nvSpPr>
        <p:spPr>
          <a:xfrm>
            <a:off x="1408956" y="2885964"/>
            <a:ext cx="207001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Calibri" panose="020F0502020204030204" pitchFamily="34" charset="0"/>
                <a:cs typeface="Calibri" panose="020F0502020204030204" pitchFamily="34" charset="0"/>
              </a:rPr>
              <a:t>Key Marketing Insights</a:t>
            </a:r>
          </a:p>
        </p:txBody>
      </p:sp>
      <p:graphicFrame>
        <p:nvGraphicFramePr>
          <p:cNvPr id="25" name="Table 24">
            <a:extLst>
              <a:ext uri="{FF2B5EF4-FFF2-40B4-BE49-F238E27FC236}">
                <a16:creationId xmlns:a16="http://schemas.microsoft.com/office/drawing/2014/main" id="{C6522D93-B237-D448-A65A-20AAA3B7034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91972313"/>
              </p:ext>
            </p:extLst>
          </p:nvPr>
        </p:nvGraphicFramePr>
        <p:xfrm>
          <a:off x="5245670" y="3086100"/>
          <a:ext cx="2432462" cy="271575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43246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850850">
                <a:tc>
                  <a:txBody>
                    <a:bodyPr/>
                    <a:lstStyle/>
                    <a:p>
                      <a:endParaRPr lang="en-US" sz="1200" b="0" i="0" u="none" strike="noStrike" kern="1200" dirty="0">
                        <a:solidFill>
                          <a:schemeClr val="bg2">
                            <a:lumMod val="50000"/>
                          </a:schemeClr>
                        </a:solidFill>
                        <a:effectLst/>
                        <a:latin typeface="+mn-lt"/>
                        <a:ea typeface="Helvetica" charset="0"/>
                        <a:cs typeface="Calibri Light" panose="020F0302020204030204" pitchFamily="34" charset="0"/>
                      </a:endParaRPr>
                    </a:p>
                  </a:txBody>
                  <a:tcPr marL="75380" marR="75380" marT="37690" marB="3769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2455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i="0" u="none" strike="noStrike" kern="1200" dirty="0">
                          <a:solidFill>
                            <a:srgbClr val="1A2A36"/>
                          </a:solidFill>
                          <a:effectLst/>
                          <a:latin typeface="Calibri" panose="020F0502020204030204" pitchFamily="34" charset="0"/>
                          <a:ea typeface="Helvetica" charset="0"/>
                          <a:cs typeface="Calibri" panose="020F0502020204030204" pitchFamily="34" charset="0"/>
                        </a:rPr>
                        <a:t>Opportunities</a:t>
                      </a:r>
                      <a:endParaRPr lang="en-US" sz="1200" b="1" i="0" dirty="0">
                        <a:solidFill>
                          <a:srgbClr val="1A2A36"/>
                        </a:solidFill>
                        <a:latin typeface="Calibri" panose="020F0502020204030204" pitchFamily="34" charset="0"/>
                        <a:ea typeface="Helvetica" charset="0"/>
                        <a:cs typeface="Calibri" panose="020F0502020204030204" pitchFamily="34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b="0" i="0" u="none" strike="noStrike" kern="1200" dirty="0">
                        <a:solidFill>
                          <a:schemeClr val="bg2">
                            <a:lumMod val="50000"/>
                          </a:schemeClr>
                        </a:solidFill>
                        <a:effectLst/>
                        <a:latin typeface="+mn-lt"/>
                        <a:ea typeface="Helvetica" charset="0"/>
                        <a:cs typeface="Calibri Light" panose="020F0302020204030204" pitchFamily="34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b="0" i="0" dirty="0">
                        <a:solidFill>
                          <a:schemeClr val="bg2">
                            <a:lumMod val="50000"/>
                          </a:schemeClr>
                        </a:solidFill>
                        <a:latin typeface="+mn-lt"/>
                        <a:ea typeface="Helvetica" charset="0"/>
                        <a:cs typeface="Calibri Light" panose="020F0302020204030204" pitchFamily="34" charset="0"/>
                      </a:endParaRPr>
                    </a:p>
                    <a:p>
                      <a:endParaRPr lang="en-US" sz="1500" b="0" i="0" dirty="0">
                        <a:noFill/>
                        <a:latin typeface="+mn-lt"/>
                        <a:ea typeface="Helvetica" charset="0"/>
                        <a:cs typeface="Calibri Light" panose="020F0302020204030204" pitchFamily="34" charset="0"/>
                      </a:endParaRPr>
                    </a:p>
                  </a:txBody>
                  <a:tcPr marL="75380" marR="75380" marT="37690" marB="3769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4034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i="0" u="none" strike="noStrike" kern="1200" dirty="0">
                          <a:solidFill>
                            <a:srgbClr val="1A2A36"/>
                          </a:solidFill>
                          <a:effectLst/>
                          <a:latin typeface="Calibri" panose="020F0502020204030204" pitchFamily="34" charset="0"/>
                          <a:ea typeface="Helvetica" charset="0"/>
                          <a:cs typeface="Calibri" panose="020F0502020204030204" pitchFamily="34" charset="0"/>
                        </a:rPr>
                        <a:t>Threats</a:t>
                      </a:r>
                      <a:endParaRPr lang="en-US" sz="1500" b="1" i="0" dirty="0">
                        <a:ln>
                          <a:solidFill>
                            <a:schemeClr val="tx1"/>
                          </a:solidFill>
                        </a:ln>
                        <a:solidFill>
                          <a:srgbClr val="1A2A36"/>
                        </a:solidFill>
                        <a:latin typeface="Calibri" panose="020F0502020204030204" pitchFamily="34" charset="0"/>
                        <a:ea typeface="Helvetica" charset="0"/>
                        <a:cs typeface="Calibri" panose="020F0502020204030204" pitchFamily="34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b="0" i="0" dirty="0">
                        <a:solidFill>
                          <a:schemeClr val="bg2">
                            <a:lumMod val="50000"/>
                          </a:schemeClr>
                        </a:solidFill>
                        <a:latin typeface="+mn-lt"/>
                        <a:ea typeface="Helvetica" charset="0"/>
                        <a:cs typeface="Calibri Light" panose="020F0302020204030204" pitchFamily="34" charset="0"/>
                      </a:endParaRPr>
                    </a:p>
                    <a:p>
                      <a:endParaRPr lang="en-US" sz="1500" b="0" i="0" dirty="0">
                        <a:ln>
                          <a:solidFill>
                            <a:schemeClr val="tx1"/>
                          </a:solidFill>
                        </a:ln>
                        <a:noFill/>
                        <a:latin typeface="+mn-lt"/>
                        <a:ea typeface="Helvetica" charset="0"/>
                        <a:cs typeface="Calibri Light" panose="020F0302020204030204" pitchFamily="34" charset="0"/>
                      </a:endParaRPr>
                    </a:p>
                  </a:txBody>
                  <a:tcPr marL="75380" marR="75380" marT="37690" marB="3769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26" name="TextBox 25">
            <a:extLst>
              <a:ext uri="{FF2B5EF4-FFF2-40B4-BE49-F238E27FC236}">
                <a16:creationId xmlns:a16="http://schemas.microsoft.com/office/drawing/2014/main" id="{6E280A06-9FB5-3046-BDAF-77D5AB15AE38}"/>
              </a:ext>
            </a:extLst>
          </p:cNvPr>
          <p:cNvSpPr txBox="1"/>
          <p:nvPr/>
        </p:nvSpPr>
        <p:spPr>
          <a:xfrm>
            <a:off x="5244339" y="2885964"/>
            <a:ext cx="207001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Calibri" panose="020F0502020204030204" pitchFamily="34" charset="0"/>
                <a:cs typeface="Calibri" panose="020F0502020204030204" pitchFamily="34" charset="0"/>
              </a:rPr>
              <a:t>Key Marketing Insights</a:t>
            </a:r>
          </a:p>
        </p:txBody>
      </p:sp>
      <p:graphicFrame>
        <p:nvGraphicFramePr>
          <p:cNvPr id="28" name="Table 27">
            <a:extLst>
              <a:ext uri="{FF2B5EF4-FFF2-40B4-BE49-F238E27FC236}">
                <a16:creationId xmlns:a16="http://schemas.microsoft.com/office/drawing/2014/main" id="{8A74FE4F-C1A2-3441-80E1-8772551AA4A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55213159"/>
              </p:ext>
            </p:extLst>
          </p:nvPr>
        </p:nvGraphicFramePr>
        <p:xfrm>
          <a:off x="8962273" y="3086100"/>
          <a:ext cx="2432462" cy="271575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43246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850850">
                <a:tc>
                  <a:txBody>
                    <a:bodyPr/>
                    <a:lstStyle/>
                    <a:p>
                      <a:endParaRPr lang="en-US" sz="1200" b="0" i="0" u="none" strike="noStrike" kern="1200" dirty="0">
                        <a:solidFill>
                          <a:schemeClr val="bg2">
                            <a:lumMod val="50000"/>
                          </a:schemeClr>
                        </a:solidFill>
                        <a:effectLst/>
                        <a:latin typeface="+mn-lt"/>
                        <a:ea typeface="Helvetica" charset="0"/>
                        <a:cs typeface="Calibri Light" panose="020F0302020204030204" pitchFamily="34" charset="0"/>
                      </a:endParaRPr>
                    </a:p>
                  </a:txBody>
                  <a:tcPr marL="75380" marR="75380" marT="37690" marB="3769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2455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i="0" u="none" strike="noStrike" kern="1200" dirty="0">
                          <a:solidFill>
                            <a:srgbClr val="1A2A36"/>
                          </a:solidFill>
                          <a:effectLst/>
                          <a:latin typeface="Calibri" panose="020F0502020204030204" pitchFamily="34" charset="0"/>
                          <a:ea typeface="Helvetica" charset="0"/>
                          <a:cs typeface="Calibri" panose="020F0502020204030204" pitchFamily="34" charset="0"/>
                        </a:rPr>
                        <a:t>Opportunities</a:t>
                      </a:r>
                      <a:endParaRPr lang="en-US" sz="1200" b="1" i="0" dirty="0">
                        <a:solidFill>
                          <a:srgbClr val="1A2A36"/>
                        </a:solidFill>
                        <a:latin typeface="Calibri" panose="020F0502020204030204" pitchFamily="34" charset="0"/>
                        <a:ea typeface="Helvetica" charset="0"/>
                        <a:cs typeface="Calibri" panose="020F0502020204030204" pitchFamily="34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b="0" i="0" u="none" strike="noStrike" kern="1200" dirty="0">
                        <a:solidFill>
                          <a:schemeClr val="bg2">
                            <a:lumMod val="50000"/>
                          </a:schemeClr>
                        </a:solidFill>
                        <a:effectLst/>
                        <a:latin typeface="+mn-lt"/>
                        <a:ea typeface="Helvetica" charset="0"/>
                        <a:cs typeface="Calibri Light" panose="020F0302020204030204" pitchFamily="34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b="0" i="0" dirty="0">
                        <a:solidFill>
                          <a:schemeClr val="bg2">
                            <a:lumMod val="50000"/>
                          </a:schemeClr>
                        </a:solidFill>
                        <a:latin typeface="+mn-lt"/>
                        <a:ea typeface="Helvetica" charset="0"/>
                        <a:cs typeface="Calibri Light" panose="020F0302020204030204" pitchFamily="34" charset="0"/>
                      </a:endParaRPr>
                    </a:p>
                    <a:p>
                      <a:endParaRPr lang="en-US" sz="1500" b="0" i="0" dirty="0">
                        <a:noFill/>
                        <a:latin typeface="+mn-lt"/>
                        <a:ea typeface="Helvetica" charset="0"/>
                        <a:cs typeface="Calibri Light" panose="020F0302020204030204" pitchFamily="34" charset="0"/>
                      </a:endParaRPr>
                    </a:p>
                  </a:txBody>
                  <a:tcPr marL="75380" marR="75380" marT="37690" marB="3769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4034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i="0" u="none" strike="noStrike" kern="1200" dirty="0">
                          <a:solidFill>
                            <a:srgbClr val="1A2A36"/>
                          </a:solidFill>
                          <a:effectLst/>
                          <a:latin typeface="Calibri" panose="020F0502020204030204" pitchFamily="34" charset="0"/>
                          <a:ea typeface="Helvetica" charset="0"/>
                          <a:cs typeface="Calibri" panose="020F0502020204030204" pitchFamily="34" charset="0"/>
                        </a:rPr>
                        <a:t>Threats</a:t>
                      </a:r>
                      <a:endParaRPr lang="en-US" sz="1500" b="1" i="0" dirty="0">
                        <a:ln>
                          <a:solidFill>
                            <a:schemeClr val="tx1"/>
                          </a:solidFill>
                        </a:ln>
                        <a:solidFill>
                          <a:srgbClr val="1A2A36"/>
                        </a:solidFill>
                        <a:latin typeface="Calibri" panose="020F0502020204030204" pitchFamily="34" charset="0"/>
                        <a:ea typeface="Helvetica" charset="0"/>
                        <a:cs typeface="Calibri" panose="020F0502020204030204" pitchFamily="34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b="0" i="0" dirty="0">
                        <a:solidFill>
                          <a:schemeClr val="bg2">
                            <a:lumMod val="50000"/>
                          </a:schemeClr>
                        </a:solidFill>
                        <a:latin typeface="+mn-lt"/>
                        <a:ea typeface="Helvetica" charset="0"/>
                        <a:cs typeface="Calibri Light" panose="020F0302020204030204" pitchFamily="34" charset="0"/>
                      </a:endParaRPr>
                    </a:p>
                    <a:p>
                      <a:endParaRPr lang="en-US" sz="1500" b="0" i="0" dirty="0">
                        <a:ln>
                          <a:solidFill>
                            <a:schemeClr val="tx1"/>
                          </a:solidFill>
                        </a:ln>
                        <a:noFill/>
                        <a:latin typeface="+mn-lt"/>
                        <a:ea typeface="Helvetica" charset="0"/>
                        <a:cs typeface="Calibri Light" panose="020F0302020204030204" pitchFamily="34" charset="0"/>
                      </a:endParaRPr>
                    </a:p>
                  </a:txBody>
                  <a:tcPr marL="75380" marR="75380" marT="37690" marB="3769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29" name="TextBox 28">
            <a:extLst>
              <a:ext uri="{FF2B5EF4-FFF2-40B4-BE49-F238E27FC236}">
                <a16:creationId xmlns:a16="http://schemas.microsoft.com/office/drawing/2014/main" id="{6FD9A6A5-AFD6-B048-9255-18A7E584D229}"/>
              </a:ext>
            </a:extLst>
          </p:cNvPr>
          <p:cNvSpPr txBox="1"/>
          <p:nvPr/>
        </p:nvSpPr>
        <p:spPr>
          <a:xfrm>
            <a:off x="8960942" y="2885964"/>
            <a:ext cx="207001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Calibri" panose="020F0502020204030204" pitchFamily="34" charset="0"/>
                <a:cs typeface="Calibri" panose="020F0502020204030204" pitchFamily="34" charset="0"/>
              </a:rPr>
              <a:t>Key Marketing Insights</a:t>
            </a:r>
          </a:p>
        </p:txBody>
      </p:sp>
      <p:pic>
        <p:nvPicPr>
          <p:cNvPr id="2" name="Picture 1" descr="A white text on a black background&#10;&#10;Description automatically generated">
            <a:extLst>
              <a:ext uri="{FF2B5EF4-FFF2-40B4-BE49-F238E27FC236}">
                <a16:creationId xmlns:a16="http://schemas.microsoft.com/office/drawing/2014/main" id="{0FEE94DA-D6DE-25E9-107B-0F0FFA8D11A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4246" y="6526760"/>
            <a:ext cx="945614" cy="2307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278841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>
            <a:extLst>
              <a:ext uri="{FF2B5EF4-FFF2-40B4-BE49-F238E27FC236}">
                <a16:creationId xmlns:a16="http://schemas.microsoft.com/office/drawing/2014/main" id="{DDE30B3F-93A2-6549-81C1-BF35268D2263}"/>
              </a:ext>
            </a:extLst>
          </p:cNvPr>
          <p:cNvSpPr/>
          <p:nvPr/>
        </p:nvSpPr>
        <p:spPr>
          <a:xfrm>
            <a:off x="0" y="1"/>
            <a:ext cx="12192000" cy="6857999"/>
          </a:xfrm>
          <a:prstGeom prst="rect">
            <a:avLst/>
          </a:prstGeom>
          <a:solidFill>
            <a:srgbClr val="48158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81D8204C-4C94-3D49-83D6-34735AC6F515}"/>
              </a:ext>
            </a:extLst>
          </p:cNvPr>
          <p:cNvGrpSpPr/>
          <p:nvPr/>
        </p:nvGrpSpPr>
        <p:grpSpPr>
          <a:xfrm>
            <a:off x="10387693" y="3119165"/>
            <a:ext cx="1239157" cy="3741321"/>
            <a:chOff x="8003865" y="4339710"/>
            <a:chExt cx="838199" cy="2783803"/>
          </a:xfrm>
          <a:solidFill>
            <a:srgbClr val="FFE84D"/>
          </a:solidFill>
        </p:grpSpPr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6BE90B15-7A5F-F140-B632-0D139E7F110F}"/>
                </a:ext>
              </a:extLst>
            </p:cNvPr>
            <p:cNvSpPr/>
            <p:nvPr/>
          </p:nvSpPr>
          <p:spPr>
            <a:xfrm>
              <a:off x="8003865" y="4339710"/>
              <a:ext cx="838199" cy="838199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E89F870A-ECC2-CA41-A946-A9E661895B99}"/>
                </a:ext>
              </a:extLst>
            </p:cNvPr>
            <p:cNvSpPr/>
            <p:nvPr/>
          </p:nvSpPr>
          <p:spPr>
            <a:xfrm>
              <a:off x="8003865" y="4758813"/>
              <a:ext cx="838199" cy="23647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5" name="Title 1">
            <a:extLst>
              <a:ext uri="{FF2B5EF4-FFF2-40B4-BE49-F238E27FC236}">
                <a16:creationId xmlns:a16="http://schemas.microsoft.com/office/drawing/2014/main" id="{FB78C90C-54D2-B745-AEF6-3F239EB84EF9}"/>
              </a:ext>
            </a:extLst>
          </p:cNvPr>
          <p:cNvSpPr txBox="1">
            <a:spLocks/>
          </p:cNvSpPr>
          <p:nvPr/>
        </p:nvSpPr>
        <p:spPr>
          <a:xfrm>
            <a:off x="2404059" y="2611383"/>
            <a:ext cx="10515600" cy="132556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ctr">
            <a:normAutofit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en-US" b="1" dirty="0">
                <a:solidFill>
                  <a:schemeClr val="bg1"/>
                </a:solidFill>
                <a:latin typeface="Calibri" panose="020F0502020204030204" pitchFamily="34" charset="0"/>
                <a:ea typeface="Lato" charset="0"/>
                <a:cs typeface="Calibri" panose="020F0502020204030204" pitchFamily="34" charset="0"/>
              </a:rPr>
              <a:t>Strengths</a:t>
            </a:r>
            <a:br>
              <a:rPr lang="en-US" b="1" dirty="0">
                <a:solidFill>
                  <a:schemeClr val="bg1"/>
                </a:solidFill>
                <a:latin typeface="Calibri" panose="020F0502020204030204" pitchFamily="34" charset="0"/>
                <a:ea typeface="Lato" charset="0"/>
                <a:cs typeface="Calibri" panose="020F0502020204030204" pitchFamily="34" charset="0"/>
              </a:rPr>
            </a:br>
            <a:r>
              <a:rPr lang="en-US" b="1" dirty="0">
                <a:solidFill>
                  <a:schemeClr val="bg1"/>
                </a:solidFill>
                <a:latin typeface="Calibri" panose="020F0502020204030204" pitchFamily="34" charset="0"/>
                <a:ea typeface="Lato" charset="0"/>
                <a:cs typeface="Calibri" panose="020F0502020204030204" pitchFamily="34" charset="0"/>
              </a:rPr>
              <a:t>&amp; Weaknesses</a:t>
            </a:r>
            <a:endParaRPr lang="en-US" b="1" dirty="0">
              <a:solidFill>
                <a:srgbClr val="C00000"/>
              </a:solidFill>
              <a:latin typeface="Calibri" panose="020F0502020204030204" pitchFamily="34" charset="0"/>
              <a:ea typeface="Lato" charset="0"/>
              <a:cs typeface="Calibri" panose="020F0502020204030204" pitchFamily="34" charset="0"/>
            </a:endParaRPr>
          </a:p>
        </p:txBody>
      </p:sp>
      <p:sp>
        <p:nvSpPr>
          <p:cNvPr id="26" name="Round Same Side Corner Rectangle 25">
            <a:extLst>
              <a:ext uri="{FF2B5EF4-FFF2-40B4-BE49-F238E27FC236}">
                <a16:creationId xmlns:a16="http://schemas.microsoft.com/office/drawing/2014/main" id="{4CEF2CBE-6940-614D-9697-29BF054DBAF8}"/>
              </a:ext>
            </a:extLst>
          </p:cNvPr>
          <p:cNvSpPr/>
          <p:nvPr/>
        </p:nvSpPr>
        <p:spPr>
          <a:xfrm>
            <a:off x="9143509" y="4444728"/>
            <a:ext cx="1244184" cy="2415758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FFF4B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2E94D6A-6A1C-9C44-9FD4-E65ACE12D6C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7659" y="2947139"/>
            <a:ext cx="1285547" cy="65405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08184059-F984-2F42-86F2-A716E2D09774}"/>
              </a:ext>
            </a:extLst>
          </p:cNvPr>
          <p:cNvSpPr txBox="1"/>
          <p:nvPr/>
        </p:nvSpPr>
        <p:spPr>
          <a:xfrm>
            <a:off x="1288159" y="6521550"/>
            <a:ext cx="535694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solidFill>
                  <a:schemeClr val="bg1"/>
                </a:solidFill>
                <a:latin typeface="+mj-lt"/>
              </a:rPr>
              <a:t>|</a:t>
            </a:r>
            <a:r>
              <a:rPr lang="en-US" sz="900" dirty="0">
                <a:solidFill>
                  <a:schemeClr val="tx2">
                    <a:lumMod val="20000"/>
                    <a:lumOff val="80000"/>
                  </a:schemeClr>
                </a:solidFill>
                <a:latin typeface="+mj-lt"/>
              </a:rPr>
              <a:t> Competitive Intelligence Automation</a:t>
            </a:r>
          </a:p>
        </p:txBody>
      </p:sp>
      <p:pic>
        <p:nvPicPr>
          <p:cNvPr id="2" name="Picture 1" descr="A white text on a black background&#10;&#10;Description automatically generated">
            <a:extLst>
              <a:ext uri="{FF2B5EF4-FFF2-40B4-BE49-F238E27FC236}">
                <a16:creationId xmlns:a16="http://schemas.microsoft.com/office/drawing/2014/main" id="{0EB0B7C6-EF34-DAF5-A359-3738DA6CE6E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4246" y="6526760"/>
            <a:ext cx="945614" cy="2307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10512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Rectangle 43">
            <a:extLst>
              <a:ext uri="{FF2B5EF4-FFF2-40B4-BE49-F238E27FC236}">
                <a16:creationId xmlns:a16="http://schemas.microsoft.com/office/drawing/2014/main" id="{EC863D8E-F614-C740-96CA-6E9372B812A6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48158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7C58F0F7-C6CB-D940-8CEA-166935AD0EBB}"/>
              </a:ext>
            </a:extLst>
          </p:cNvPr>
          <p:cNvGrpSpPr/>
          <p:nvPr/>
        </p:nvGrpSpPr>
        <p:grpSpPr>
          <a:xfrm>
            <a:off x="10387693" y="3119165"/>
            <a:ext cx="1239157" cy="3741321"/>
            <a:chOff x="8003865" y="4339710"/>
            <a:chExt cx="838199" cy="2783803"/>
          </a:xfrm>
          <a:solidFill>
            <a:srgbClr val="FFE84D"/>
          </a:solidFill>
        </p:grpSpPr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7818081E-A84B-FE4A-8EC4-182265FFA94A}"/>
                </a:ext>
              </a:extLst>
            </p:cNvPr>
            <p:cNvSpPr/>
            <p:nvPr/>
          </p:nvSpPr>
          <p:spPr>
            <a:xfrm>
              <a:off x="8003865" y="4339710"/>
              <a:ext cx="838199" cy="838199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4E883DD0-C737-694E-9B11-655BBDA61995}"/>
                </a:ext>
              </a:extLst>
            </p:cNvPr>
            <p:cNvSpPr/>
            <p:nvPr/>
          </p:nvSpPr>
          <p:spPr>
            <a:xfrm>
              <a:off x="8003865" y="4758813"/>
              <a:ext cx="838199" cy="23647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3" name="Round Same Side Corner Rectangle 32">
            <a:extLst>
              <a:ext uri="{FF2B5EF4-FFF2-40B4-BE49-F238E27FC236}">
                <a16:creationId xmlns:a16="http://schemas.microsoft.com/office/drawing/2014/main" id="{1FC28886-845A-0C47-A966-E08C775F6FF6}"/>
              </a:ext>
            </a:extLst>
          </p:cNvPr>
          <p:cNvSpPr/>
          <p:nvPr/>
        </p:nvSpPr>
        <p:spPr>
          <a:xfrm>
            <a:off x="9143509" y="4444728"/>
            <a:ext cx="1244184" cy="2415758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FFF4B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4A5E2C70-35C3-4D44-BC0D-FE22176C331C}"/>
              </a:ext>
            </a:extLst>
          </p:cNvPr>
          <p:cNvSpPr txBox="1"/>
          <p:nvPr/>
        </p:nvSpPr>
        <p:spPr>
          <a:xfrm>
            <a:off x="1288159" y="6521550"/>
            <a:ext cx="535694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solidFill>
                  <a:schemeClr val="bg1"/>
                </a:solidFill>
                <a:latin typeface="+mj-lt"/>
              </a:rPr>
              <a:t>| </a:t>
            </a:r>
            <a:r>
              <a:rPr lang="en-US" sz="900" dirty="0">
                <a:solidFill>
                  <a:schemeClr val="tx2">
                    <a:lumMod val="20000"/>
                    <a:lumOff val="80000"/>
                  </a:schemeClr>
                </a:solidFill>
                <a:latin typeface="+mj-lt"/>
              </a:rPr>
              <a:t>Competitive Intelligence Automation</a:t>
            </a: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7B9E24B8-916B-E44D-8DAF-F8740CB54380}"/>
              </a:ext>
            </a:extLst>
          </p:cNvPr>
          <p:cNvSpPr/>
          <p:nvPr/>
        </p:nvSpPr>
        <p:spPr>
          <a:xfrm>
            <a:off x="0" y="0"/>
            <a:ext cx="12192000" cy="6405859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18900000" algn="bl" rotWithShape="0">
              <a:schemeClr val="bg1"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Content Placeholder 3"/>
          <p:cNvSpPr>
            <a:spLocks noGrp="1"/>
          </p:cNvSpPr>
          <p:nvPr>
            <p:ph sz="half" idx="4294967295"/>
          </p:nvPr>
        </p:nvSpPr>
        <p:spPr>
          <a:xfrm>
            <a:off x="1401854" y="3041203"/>
            <a:ext cx="2787426" cy="3093029"/>
          </a:xfrm>
          <a:prstGeom prst="rect">
            <a:avLst/>
          </a:prstGeom>
          <a:noFill/>
          <a:ln>
            <a:solidFill>
              <a:schemeClr val="bg1">
                <a:lumMod val="95000"/>
              </a:schemeClr>
            </a:solidFill>
          </a:ln>
          <a:effectLst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dirty="0">
              <a:solidFill>
                <a:srgbClr val="1A2A36"/>
              </a:solidFill>
            </a:endParaRPr>
          </a:p>
        </p:txBody>
      </p:sp>
      <p:sp>
        <p:nvSpPr>
          <p:cNvPr id="16" name="Content Placeholder 3"/>
          <p:cNvSpPr>
            <a:spLocks noGrp="1"/>
          </p:cNvSpPr>
          <p:nvPr>
            <p:ph sz="half" idx="4294967295"/>
          </p:nvPr>
        </p:nvSpPr>
        <p:spPr>
          <a:xfrm>
            <a:off x="1397706" y="2133116"/>
            <a:ext cx="3182017" cy="467619"/>
          </a:xfrm>
          <a:prstGeom prst="rect">
            <a:avLst/>
          </a:prstGeom>
          <a:noFill/>
        </p:spPr>
        <p:txBody>
          <a:bodyPr>
            <a:norm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600" b="1" dirty="0">
                <a:solidFill>
                  <a:srgbClr val="1A2A36"/>
                </a:solidFill>
                <a:latin typeface="Calibri" panose="020F0502020204030204" pitchFamily="34" charset="0"/>
                <a:ea typeface="Helvetica Light" charset="0"/>
                <a:cs typeface="Calibri" panose="020F0502020204030204" pitchFamily="34" charset="0"/>
              </a:rPr>
              <a:t>LOGO 1</a:t>
            </a:r>
          </a:p>
        </p:txBody>
      </p:sp>
      <p:sp>
        <p:nvSpPr>
          <p:cNvPr id="20" name="Content Placeholder 3"/>
          <p:cNvSpPr>
            <a:spLocks noGrp="1"/>
          </p:cNvSpPr>
          <p:nvPr>
            <p:ph sz="half" idx="4294967295"/>
          </p:nvPr>
        </p:nvSpPr>
        <p:spPr>
          <a:xfrm>
            <a:off x="4906480" y="3041202"/>
            <a:ext cx="2787426" cy="3093029"/>
          </a:xfrm>
          <a:prstGeom prst="rect">
            <a:avLst/>
          </a:prstGeom>
          <a:noFill/>
          <a:ln>
            <a:solidFill>
              <a:schemeClr val="bg1">
                <a:lumMod val="95000"/>
              </a:schemeClr>
            </a:solidFill>
          </a:ln>
          <a:effectLst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dirty="0">
              <a:solidFill>
                <a:srgbClr val="1A2A36"/>
              </a:solidFill>
            </a:endParaRPr>
          </a:p>
        </p:txBody>
      </p:sp>
      <p:sp>
        <p:nvSpPr>
          <p:cNvPr id="21" name="Content Placeholder 3"/>
          <p:cNvSpPr>
            <a:spLocks noGrp="1"/>
          </p:cNvSpPr>
          <p:nvPr>
            <p:ph sz="half" idx="4294967295"/>
          </p:nvPr>
        </p:nvSpPr>
        <p:spPr>
          <a:xfrm>
            <a:off x="8445029" y="3050399"/>
            <a:ext cx="2787426" cy="3093029"/>
          </a:xfrm>
          <a:prstGeom prst="rect">
            <a:avLst/>
          </a:prstGeom>
          <a:noFill/>
          <a:ln>
            <a:solidFill>
              <a:schemeClr val="bg1">
                <a:lumMod val="95000"/>
              </a:schemeClr>
            </a:solidFill>
          </a:ln>
          <a:effectLst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dirty="0">
              <a:solidFill>
                <a:srgbClr val="1A2A36"/>
              </a:solidFill>
            </a:endParaRPr>
          </a:p>
        </p:txBody>
      </p:sp>
      <p:sp>
        <p:nvSpPr>
          <p:cNvPr id="22" name="Content Placeholder 3"/>
          <p:cNvSpPr>
            <a:spLocks noGrp="1"/>
          </p:cNvSpPr>
          <p:nvPr>
            <p:ph sz="half" idx="4294967295"/>
          </p:nvPr>
        </p:nvSpPr>
        <p:spPr>
          <a:xfrm>
            <a:off x="4927095" y="2133116"/>
            <a:ext cx="3182018" cy="467619"/>
          </a:xfrm>
          <a:prstGeom prst="rect">
            <a:avLst/>
          </a:prstGeom>
          <a:noFill/>
        </p:spPr>
        <p:txBody>
          <a:bodyPr>
            <a:norm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600" b="1" dirty="0">
                <a:solidFill>
                  <a:srgbClr val="1A2A36"/>
                </a:solidFill>
                <a:latin typeface="Calibri" panose="020F0502020204030204" pitchFamily="34" charset="0"/>
                <a:ea typeface="Helvetica Light" charset="0"/>
                <a:cs typeface="Calibri" panose="020F0502020204030204" pitchFamily="34" charset="0"/>
              </a:rPr>
              <a:t>LOGO 2</a:t>
            </a:r>
          </a:p>
        </p:txBody>
      </p:sp>
      <p:sp>
        <p:nvSpPr>
          <p:cNvPr id="23" name="Content Placeholder 3"/>
          <p:cNvSpPr>
            <a:spLocks noGrp="1"/>
          </p:cNvSpPr>
          <p:nvPr>
            <p:ph sz="half" idx="4294967295"/>
          </p:nvPr>
        </p:nvSpPr>
        <p:spPr>
          <a:xfrm>
            <a:off x="8444832" y="2133116"/>
            <a:ext cx="3182018" cy="467619"/>
          </a:xfrm>
          <a:prstGeom prst="rect">
            <a:avLst/>
          </a:prstGeom>
          <a:noFill/>
        </p:spPr>
        <p:txBody>
          <a:bodyPr>
            <a:norm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600" b="1" dirty="0">
                <a:solidFill>
                  <a:srgbClr val="1A2A36"/>
                </a:solidFill>
                <a:latin typeface="Calibri" panose="020F0502020204030204" pitchFamily="34" charset="0"/>
                <a:ea typeface="Helvetica Light" charset="0"/>
                <a:cs typeface="Calibri" panose="020F0502020204030204" pitchFamily="34" charset="0"/>
              </a:rPr>
              <a:t>LOGO 3</a:t>
            </a:r>
          </a:p>
        </p:txBody>
      </p:sp>
      <p:sp>
        <p:nvSpPr>
          <p:cNvPr id="30" name="Title 1">
            <a:extLst>
              <a:ext uri="{FF2B5EF4-FFF2-40B4-BE49-F238E27FC236}">
                <a16:creationId xmlns:a16="http://schemas.microsoft.com/office/drawing/2014/main" id="{F845DB23-C35D-3C4F-9764-F7AD1A793D05}"/>
              </a:ext>
            </a:extLst>
          </p:cNvPr>
          <p:cNvSpPr txBox="1">
            <a:spLocks/>
          </p:cNvSpPr>
          <p:nvPr/>
        </p:nvSpPr>
        <p:spPr>
          <a:xfrm>
            <a:off x="897626" y="381454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700" b="1" dirty="0">
                <a:latin typeface="Calibri" panose="020F0502020204030204" pitchFamily="34" charset="0"/>
                <a:ea typeface="Lato" charset="0"/>
                <a:cs typeface="Calibri" panose="020F0502020204030204" pitchFamily="34" charset="0"/>
              </a:rPr>
              <a:t>Product Integrations</a:t>
            </a:r>
          </a:p>
        </p:txBody>
      </p: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CDEC77ED-64A1-D542-A467-F235512E34E4}"/>
              </a:ext>
            </a:extLst>
          </p:cNvPr>
          <p:cNvCxnSpPr/>
          <p:nvPr/>
        </p:nvCxnSpPr>
        <p:spPr>
          <a:xfrm>
            <a:off x="984466" y="1518154"/>
            <a:ext cx="973394" cy="0"/>
          </a:xfrm>
          <a:prstGeom prst="line">
            <a:avLst/>
          </a:prstGeom>
          <a:ln w="38100">
            <a:solidFill>
              <a:srgbClr val="1A2A3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Oval 31">
            <a:extLst>
              <a:ext uri="{FF2B5EF4-FFF2-40B4-BE49-F238E27FC236}">
                <a16:creationId xmlns:a16="http://schemas.microsoft.com/office/drawing/2014/main" id="{8DC4BA96-3305-A94A-B462-3FFFCE8872B6}"/>
              </a:ext>
            </a:extLst>
          </p:cNvPr>
          <p:cNvSpPr/>
          <p:nvPr/>
        </p:nvSpPr>
        <p:spPr>
          <a:xfrm>
            <a:off x="1027181" y="2220030"/>
            <a:ext cx="298473" cy="298473"/>
          </a:xfrm>
          <a:prstGeom prst="ellipse">
            <a:avLst/>
          </a:prstGeom>
          <a:solidFill>
            <a:srgbClr val="DFD2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0000"/>
              </a:solidFill>
            </a:endParaRPr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8EAF23D6-60CD-3C46-807A-B2628695557C}"/>
              </a:ext>
            </a:extLst>
          </p:cNvPr>
          <p:cNvSpPr/>
          <p:nvPr/>
        </p:nvSpPr>
        <p:spPr>
          <a:xfrm>
            <a:off x="4545342" y="2220030"/>
            <a:ext cx="298473" cy="298473"/>
          </a:xfrm>
          <a:prstGeom prst="ellipse">
            <a:avLst/>
          </a:prstGeom>
          <a:solidFill>
            <a:srgbClr val="B880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0000"/>
              </a:solidFill>
            </a:endParaRPr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3DC62EDF-943D-1A41-8591-AB7BC87F1269}"/>
              </a:ext>
            </a:extLst>
          </p:cNvPr>
          <p:cNvSpPr/>
          <p:nvPr/>
        </p:nvSpPr>
        <p:spPr>
          <a:xfrm>
            <a:off x="8070356" y="2220030"/>
            <a:ext cx="298473" cy="298473"/>
          </a:xfrm>
          <a:prstGeom prst="ellipse">
            <a:avLst/>
          </a:prstGeom>
          <a:solidFill>
            <a:srgbClr val="6C31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0000"/>
              </a:solidFill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1B8BDC63-7AB2-2C4B-B8B9-EC96C7AD9F09}"/>
              </a:ext>
            </a:extLst>
          </p:cNvPr>
          <p:cNvSpPr txBox="1"/>
          <p:nvPr/>
        </p:nvSpPr>
        <p:spPr>
          <a:xfrm>
            <a:off x="1390970" y="2675043"/>
            <a:ext cx="259683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rgbClr val="1A2A36"/>
                </a:solidFill>
                <a:latin typeface="Calibri" panose="020F0502020204030204" pitchFamily="34" charset="0"/>
                <a:ea typeface="Helvetica" charset="0"/>
                <a:cs typeface="Calibri" panose="020F0502020204030204" pitchFamily="34" charset="0"/>
              </a:rPr>
              <a:t>Feedback + Analysis</a:t>
            </a:r>
            <a:endParaRPr lang="en-US" sz="1400" b="1" dirty="0">
              <a:solidFill>
                <a:srgbClr val="1A2A36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F45048F4-C2E4-9A4B-B239-0C786E085BC2}"/>
              </a:ext>
            </a:extLst>
          </p:cNvPr>
          <p:cNvSpPr txBox="1"/>
          <p:nvPr/>
        </p:nvSpPr>
        <p:spPr>
          <a:xfrm>
            <a:off x="4917940" y="2658714"/>
            <a:ext cx="19527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rgbClr val="1A2A36"/>
                </a:solidFill>
                <a:latin typeface="Calibri" panose="020F0502020204030204" pitchFamily="34" charset="0"/>
                <a:ea typeface="Helvetica" charset="0"/>
                <a:cs typeface="Calibri" panose="020F0502020204030204" pitchFamily="34" charset="0"/>
              </a:rPr>
              <a:t>Feedback + Analysis</a:t>
            </a:r>
            <a:endParaRPr lang="en-US" sz="1400" b="1" dirty="0">
              <a:solidFill>
                <a:srgbClr val="1A2A36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BF3F3D40-0167-2145-8B5E-07EE1908B0C0}"/>
              </a:ext>
            </a:extLst>
          </p:cNvPr>
          <p:cNvSpPr txBox="1"/>
          <p:nvPr/>
        </p:nvSpPr>
        <p:spPr>
          <a:xfrm>
            <a:off x="8444911" y="2675043"/>
            <a:ext cx="194278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rgbClr val="1A2A36"/>
                </a:solidFill>
                <a:latin typeface="Calibri" panose="020F0502020204030204" pitchFamily="34" charset="0"/>
                <a:ea typeface="Helvetica" charset="0"/>
                <a:cs typeface="Calibri" panose="020F0502020204030204" pitchFamily="34" charset="0"/>
              </a:rPr>
              <a:t>Feedback + Analysis</a:t>
            </a:r>
            <a:endParaRPr lang="en-US" sz="1400" b="1" dirty="0">
              <a:solidFill>
                <a:srgbClr val="1A2A36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2" name="Picture 1" descr="A white text on a black background&#10;&#10;Description automatically generated">
            <a:extLst>
              <a:ext uri="{FF2B5EF4-FFF2-40B4-BE49-F238E27FC236}">
                <a16:creationId xmlns:a16="http://schemas.microsoft.com/office/drawing/2014/main" id="{D5452935-FF3F-B9E6-A242-D1FD9F35145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4246" y="6526760"/>
            <a:ext cx="945614" cy="2307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65082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Rectangle 40">
            <a:extLst>
              <a:ext uri="{FF2B5EF4-FFF2-40B4-BE49-F238E27FC236}">
                <a16:creationId xmlns:a16="http://schemas.microsoft.com/office/drawing/2014/main" id="{8CD8D1F6-F0CA-CE41-AB7A-95CDF7613599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48158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EEC90A49-EDBA-124A-A8F5-A4A544D6DF00}"/>
              </a:ext>
            </a:extLst>
          </p:cNvPr>
          <p:cNvSpPr txBox="1"/>
          <p:nvPr/>
        </p:nvSpPr>
        <p:spPr>
          <a:xfrm>
            <a:off x="1288159" y="6517461"/>
            <a:ext cx="535694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solidFill>
                  <a:schemeClr val="bg1"/>
                </a:solidFill>
                <a:latin typeface="+mj-lt"/>
              </a:rPr>
              <a:t>| </a:t>
            </a:r>
            <a:r>
              <a:rPr lang="en-US" sz="900" dirty="0">
                <a:solidFill>
                  <a:schemeClr val="tx2">
                    <a:lumMod val="20000"/>
                    <a:lumOff val="80000"/>
                  </a:schemeClr>
                </a:solidFill>
                <a:latin typeface="+mj-lt"/>
              </a:rPr>
              <a:t>Competitive Intelligence Automation</a:t>
            </a:r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139B6A56-1FE7-7544-9C1B-00CF0BB3E98A}"/>
              </a:ext>
            </a:extLst>
          </p:cNvPr>
          <p:cNvSpPr txBox="1">
            <a:spLocks/>
          </p:cNvSpPr>
          <p:nvPr/>
        </p:nvSpPr>
        <p:spPr>
          <a:xfrm>
            <a:off x="838200" y="652073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Executive Summary</a:t>
            </a:r>
          </a:p>
        </p:txBody>
      </p:sp>
      <p:sp>
        <p:nvSpPr>
          <p:cNvPr id="21" name="Content Placeholder 3"/>
          <p:cNvSpPr>
            <a:spLocks noGrp="1"/>
          </p:cNvSpPr>
          <p:nvPr>
            <p:ph sz="half" idx="4294967295"/>
          </p:nvPr>
        </p:nvSpPr>
        <p:spPr>
          <a:xfrm>
            <a:off x="906661" y="2160392"/>
            <a:ext cx="9301863" cy="3568700"/>
          </a:xfrm>
          <a:prstGeom prst="roundRect">
            <a:avLst>
              <a:gd name="adj" fmla="val 2748"/>
            </a:avLst>
          </a:prstGeom>
          <a:solidFill>
            <a:srgbClr val="6C31C9"/>
          </a:solidFill>
          <a:ln>
            <a:noFill/>
          </a:ln>
          <a:effectLst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0D842007-DB16-D585-C2EC-9FCCB1349930}"/>
              </a:ext>
            </a:extLst>
          </p:cNvPr>
          <p:cNvSpPr/>
          <p:nvPr/>
        </p:nvSpPr>
        <p:spPr>
          <a:xfrm>
            <a:off x="10853565" y="4880364"/>
            <a:ext cx="667994" cy="1557619"/>
          </a:xfrm>
          <a:prstGeom prst="roundRect">
            <a:avLst>
              <a:gd name="adj" fmla="val 50000"/>
            </a:avLst>
          </a:prstGeom>
          <a:solidFill>
            <a:srgbClr val="B880FF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ES"/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12F549C5-4AB2-97E5-C82A-874024A6FAEC}"/>
              </a:ext>
            </a:extLst>
          </p:cNvPr>
          <p:cNvSpPr/>
          <p:nvPr/>
        </p:nvSpPr>
        <p:spPr>
          <a:xfrm>
            <a:off x="10878965" y="284249"/>
            <a:ext cx="667994" cy="2704183"/>
          </a:xfrm>
          <a:prstGeom prst="roundRect">
            <a:avLst>
              <a:gd name="adj" fmla="val 50000"/>
            </a:avLst>
          </a:prstGeom>
          <a:solidFill>
            <a:srgbClr val="6C31C9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ES"/>
          </a:p>
        </p:txBody>
      </p:sp>
      <p:pic>
        <p:nvPicPr>
          <p:cNvPr id="15" name="Picture 14" descr="A white text on a black background&#10;&#10;Description automatically generated">
            <a:extLst>
              <a:ext uri="{FF2B5EF4-FFF2-40B4-BE49-F238E27FC236}">
                <a16:creationId xmlns:a16="http://schemas.microsoft.com/office/drawing/2014/main" id="{1279A546-E233-3971-4D75-B26E8EB2945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4246" y="6526760"/>
            <a:ext cx="945614" cy="2307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002865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F663CC64-8070-DE40-88E8-01F3D3877386}"/>
              </a:ext>
            </a:extLst>
          </p:cNvPr>
          <p:cNvSpPr/>
          <p:nvPr/>
        </p:nvSpPr>
        <p:spPr>
          <a:xfrm>
            <a:off x="0" y="1"/>
            <a:ext cx="12192000" cy="6857999"/>
          </a:xfrm>
          <a:prstGeom prst="rect">
            <a:avLst/>
          </a:prstGeom>
          <a:solidFill>
            <a:srgbClr val="48158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81D8204C-4C94-3D49-83D6-34735AC6F515}"/>
              </a:ext>
            </a:extLst>
          </p:cNvPr>
          <p:cNvGrpSpPr/>
          <p:nvPr/>
        </p:nvGrpSpPr>
        <p:grpSpPr>
          <a:xfrm>
            <a:off x="10387693" y="3119165"/>
            <a:ext cx="1239157" cy="3741321"/>
            <a:chOff x="8003865" y="4339710"/>
            <a:chExt cx="838199" cy="2783803"/>
          </a:xfrm>
          <a:solidFill>
            <a:srgbClr val="FF7AD1"/>
          </a:solidFill>
        </p:grpSpPr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6BE90B15-7A5F-F140-B632-0D139E7F110F}"/>
                </a:ext>
              </a:extLst>
            </p:cNvPr>
            <p:cNvSpPr/>
            <p:nvPr/>
          </p:nvSpPr>
          <p:spPr>
            <a:xfrm>
              <a:off x="8003865" y="4339710"/>
              <a:ext cx="838199" cy="838199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E89F870A-ECC2-CA41-A946-A9E661895B99}"/>
                </a:ext>
              </a:extLst>
            </p:cNvPr>
            <p:cNvSpPr/>
            <p:nvPr/>
          </p:nvSpPr>
          <p:spPr>
            <a:xfrm>
              <a:off x="8003865" y="4758813"/>
              <a:ext cx="838199" cy="23647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5" name="Title 1">
            <a:extLst>
              <a:ext uri="{FF2B5EF4-FFF2-40B4-BE49-F238E27FC236}">
                <a16:creationId xmlns:a16="http://schemas.microsoft.com/office/drawing/2014/main" id="{FB78C90C-54D2-B745-AEF6-3F239EB84EF9}"/>
              </a:ext>
            </a:extLst>
          </p:cNvPr>
          <p:cNvSpPr txBox="1">
            <a:spLocks/>
          </p:cNvSpPr>
          <p:nvPr/>
        </p:nvSpPr>
        <p:spPr>
          <a:xfrm>
            <a:off x="2213559" y="2611383"/>
            <a:ext cx="10515600" cy="132556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ctr">
            <a:normAutofit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en-US" b="1" dirty="0">
                <a:solidFill>
                  <a:schemeClr val="bg1"/>
                </a:solidFill>
                <a:latin typeface="Calibri" panose="020F0502020204030204" pitchFamily="34" charset="0"/>
                <a:ea typeface="Lato" charset="0"/>
                <a:cs typeface="Calibri" panose="020F0502020204030204" pitchFamily="34" charset="0"/>
              </a:rPr>
              <a:t>Sales </a:t>
            </a:r>
            <a:br>
              <a:rPr lang="en-US" b="1" dirty="0">
                <a:solidFill>
                  <a:schemeClr val="bg1"/>
                </a:solidFill>
                <a:latin typeface="Calibri" panose="020F0502020204030204" pitchFamily="34" charset="0"/>
                <a:ea typeface="Lato" charset="0"/>
                <a:cs typeface="Calibri" panose="020F0502020204030204" pitchFamily="34" charset="0"/>
              </a:rPr>
            </a:br>
            <a:r>
              <a:rPr lang="en-US" b="1" dirty="0">
                <a:solidFill>
                  <a:schemeClr val="bg1"/>
                </a:solidFill>
                <a:latin typeface="Calibri" panose="020F0502020204030204" pitchFamily="34" charset="0"/>
                <a:ea typeface="Lato" charset="0"/>
                <a:cs typeface="Calibri" panose="020F0502020204030204" pitchFamily="34" charset="0"/>
              </a:rPr>
              <a:t>Battlecards</a:t>
            </a:r>
            <a:endParaRPr lang="en-US" b="1" dirty="0">
              <a:solidFill>
                <a:srgbClr val="C00000"/>
              </a:solidFill>
              <a:latin typeface="Calibri" panose="020F0502020204030204" pitchFamily="34" charset="0"/>
              <a:ea typeface="Lato" charset="0"/>
              <a:cs typeface="Calibri" panose="020F0502020204030204" pitchFamily="34" charset="0"/>
            </a:endParaRPr>
          </a:p>
        </p:txBody>
      </p:sp>
      <p:sp>
        <p:nvSpPr>
          <p:cNvPr id="26" name="Round Same Side Corner Rectangle 25">
            <a:extLst>
              <a:ext uri="{FF2B5EF4-FFF2-40B4-BE49-F238E27FC236}">
                <a16:creationId xmlns:a16="http://schemas.microsoft.com/office/drawing/2014/main" id="{4CEF2CBE-6940-614D-9697-29BF054DBAF8}"/>
              </a:ext>
            </a:extLst>
          </p:cNvPr>
          <p:cNvSpPr/>
          <p:nvPr/>
        </p:nvSpPr>
        <p:spPr>
          <a:xfrm>
            <a:off x="9143509" y="4444728"/>
            <a:ext cx="1244184" cy="2415758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E7D1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8938B5C-AA38-4E45-9D7C-980516AF756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2789624"/>
            <a:ext cx="850900" cy="969081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FE23EB0A-62FF-8D41-B998-A27651357188}"/>
              </a:ext>
            </a:extLst>
          </p:cNvPr>
          <p:cNvSpPr txBox="1"/>
          <p:nvPr/>
        </p:nvSpPr>
        <p:spPr>
          <a:xfrm>
            <a:off x="1288159" y="6521550"/>
            <a:ext cx="535694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solidFill>
                  <a:schemeClr val="bg1"/>
                </a:solidFill>
                <a:latin typeface="+mj-lt"/>
              </a:rPr>
              <a:t>| </a:t>
            </a:r>
            <a:r>
              <a:rPr lang="en-US" sz="900" dirty="0">
                <a:solidFill>
                  <a:schemeClr val="tx2">
                    <a:lumMod val="20000"/>
                    <a:lumOff val="80000"/>
                  </a:schemeClr>
                </a:solidFill>
                <a:latin typeface="+mj-lt"/>
              </a:rPr>
              <a:t>Competitive Intelligence Automation</a:t>
            </a:r>
          </a:p>
        </p:txBody>
      </p:sp>
      <p:pic>
        <p:nvPicPr>
          <p:cNvPr id="2" name="Picture 1" descr="A white text on a black background&#10;&#10;Description automatically generated">
            <a:extLst>
              <a:ext uri="{FF2B5EF4-FFF2-40B4-BE49-F238E27FC236}">
                <a16:creationId xmlns:a16="http://schemas.microsoft.com/office/drawing/2014/main" id="{A5B62946-BDC1-B0EF-909E-41F77B5E587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4246" y="6526760"/>
            <a:ext cx="945614" cy="2307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766655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Rectangle 79">
            <a:extLst>
              <a:ext uri="{FF2B5EF4-FFF2-40B4-BE49-F238E27FC236}">
                <a16:creationId xmlns:a16="http://schemas.microsoft.com/office/drawing/2014/main" id="{EF92A84A-D9D3-8146-81C7-B3D034C40414}"/>
              </a:ext>
            </a:extLst>
          </p:cNvPr>
          <p:cNvSpPr/>
          <p:nvPr/>
        </p:nvSpPr>
        <p:spPr>
          <a:xfrm>
            <a:off x="0" y="10841"/>
            <a:ext cx="12192000" cy="6857999"/>
          </a:xfrm>
          <a:prstGeom prst="rect">
            <a:avLst/>
          </a:prstGeom>
          <a:solidFill>
            <a:srgbClr val="48158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75" name="Group 74">
            <a:extLst>
              <a:ext uri="{FF2B5EF4-FFF2-40B4-BE49-F238E27FC236}">
                <a16:creationId xmlns:a16="http://schemas.microsoft.com/office/drawing/2014/main" id="{7607A8FF-8AB2-2449-A3EE-313DFFA49744}"/>
              </a:ext>
            </a:extLst>
          </p:cNvPr>
          <p:cNvGrpSpPr/>
          <p:nvPr/>
        </p:nvGrpSpPr>
        <p:grpSpPr>
          <a:xfrm>
            <a:off x="10387693" y="3119165"/>
            <a:ext cx="1239157" cy="3741321"/>
            <a:chOff x="8003865" y="4339710"/>
            <a:chExt cx="838199" cy="2783803"/>
          </a:xfrm>
          <a:solidFill>
            <a:srgbClr val="FF7AD1"/>
          </a:solidFill>
        </p:grpSpPr>
        <p:sp>
          <p:nvSpPr>
            <p:cNvPr id="76" name="Oval 75">
              <a:extLst>
                <a:ext uri="{FF2B5EF4-FFF2-40B4-BE49-F238E27FC236}">
                  <a16:creationId xmlns:a16="http://schemas.microsoft.com/office/drawing/2014/main" id="{0799CCC3-7F09-164F-A718-B1BDD1394851}"/>
                </a:ext>
              </a:extLst>
            </p:cNvPr>
            <p:cNvSpPr/>
            <p:nvPr/>
          </p:nvSpPr>
          <p:spPr>
            <a:xfrm>
              <a:off x="8003865" y="4339710"/>
              <a:ext cx="838199" cy="838199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7" name="Rectangle 76">
              <a:extLst>
                <a:ext uri="{FF2B5EF4-FFF2-40B4-BE49-F238E27FC236}">
                  <a16:creationId xmlns:a16="http://schemas.microsoft.com/office/drawing/2014/main" id="{92B918BE-79CD-4548-8A34-D93590E34158}"/>
                </a:ext>
              </a:extLst>
            </p:cNvPr>
            <p:cNvSpPr/>
            <p:nvPr/>
          </p:nvSpPr>
          <p:spPr>
            <a:xfrm>
              <a:off x="8003865" y="4758813"/>
              <a:ext cx="838199" cy="23647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8" name="Round Same Side Corner Rectangle 77">
            <a:extLst>
              <a:ext uri="{FF2B5EF4-FFF2-40B4-BE49-F238E27FC236}">
                <a16:creationId xmlns:a16="http://schemas.microsoft.com/office/drawing/2014/main" id="{7A9DAA69-B238-324D-8070-A29CBE655D3A}"/>
              </a:ext>
            </a:extLst>
          </p:cNvPr>
          <p:cNvSpPr/>
          <p:nvPr/>
        </p:nvSpPr>
        <p:spPr>
          <a:xfrm>
            <a:off x="9143509" y="4444728"/>
            <a:ext cx="1244184" cy="2415758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E7D1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Rectangle 82">
            <a:extLst>
              <a:ext uri="{FF2B5EF4-FFF2-40B4-BE49-F238E27FC236}">
                <a16:creationId xmlns:a16="http://schemas.microsoft.com/office/drawing/2014/main" id="{A35BE7E8-A9EF-A049-A968-084153F759E4}"/>
              </a:ext>
            </a:extLst>
          </p:cNvPr>
          <p:cNvSpPr/>
          <p:nvPr/>
        </p:nvSpPr>
        <p:spPr>
          <a:xfrm>
            <a:off x="0" y="10841"/>
            <a:ext cx="12192000" cy="6405859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18900000" algn="bl" rotWithShape="0">
              <a:schemeClr val="bg1"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DCABA560-5F20-A245-BE6B-A91E3B3DBB53}"/>
              </a:ext>
            </a:extLst>
          </p:cNvPr>
          <p:cNvSpPr txBox="1"/>
          <p:nvPr/>
        </p:nvSpPr>
        <p:spPr>
          <a:xfrm>
            <a:off x="1288159" y="6518234"/>
            <a:ext cx="535694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solidFill>
                  <a:schemeClr val="bg1"/>
                </a:solidFill>
                <a:latin typeface="+mj-lt"/>
              </a:rPr>
              <a:t>| </a:t>
            </a:r>
            <a:r>
              <a:rPr lang="en-US" sz="900" dirty="0">
                <a:solidFill>
                  <a:schemeClr val="tx2">
                    <a:lumMod val="20000"/>
                    <a:lumOff val="80000"/>
                  </a:schemeClr>
                </a:solidFill>
                <a:latin typeface="+mj-lt"/>
              </a:rPr>
              <a:t>Competitive Intelligence Automation</a:t>
            </a: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69525397"/>
              </p:ext>
            </p:extLst>
          </p:nvPr>
        </p:nvGraphicFramePr>
        <p:xfrm>
          <a:off x="1315688" y="2574445"/>
          <a:ext cx="2624922" cy="3472987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62492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91227">
                <a:tc>
                  <a:txBody>
                    <a:bodyPr/>
                    <a:lstStyle/>
                    <a:p>
                      <a:r>
                        <a:rPr lang="en-US" sz="1300" b="1" i="0" dirty="0">
                          <a:solidFill>
                            <a:srgbClr val="1A2A36"/>
                          </a:solidFill>
                          <a:latin typeface="Calibri" panose="020F0502020204030204" pitchFamily="34" charset="0"/>
                          <a:ea typeface="Helvetica Light" charset="0"/>
                          <a:cs typeface="Calibri" panose="020F0502020204030204" pitchFamily="34" charset="0"/>
                        </a:rPr>
                        <a:t>STRENGTHS</a:t>
                      </a:r>
                    </a:p>
                  </a:txBody>
                  <a:tcPr marL="86599" marR="86599" marT="43300" marB="43300"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32996">
                <a:tc>
                  <a:txBody>
                    <a:bodyPr/>
                    <a:lstStyle/>
                    <a:p>
                      <a:endParaRPr lang="en-US" sz="1200" b="0" i="0" dirty="0">
                        <a:solidFill>
                          <a:schemeClr val="bg2">
                            <a:lumMod val="50000"/>
                          </a:schemeClr>
                        </a:solidFill>
                        <a:latin typeface="Calibri Light" panose="020F0302020204030204" pitchFamily="34" charset="0"/>
                        <a:ea typeface="Helvetica" charset="0"/>
                        <a:cs typeface="Calibri Light" panose="020F0302020204030204" pitchFamily="34" charset="0"/>
                      </a:endParaRPr>
                    </a:p>
                    <a:p>
                      <a:r>
                        <a:rPr lang="en-US" sz="1200" b="0" i="0" dirty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Calibri Light" panose="020F0302020204030204" pitchFamily="34" charset="0"/>
                          <a:ea typeface="Helvetica" charset="0"/>
                          <a:cs typeface="Calibri Light" panose="020F0302020204030204" pitchFamily="34" charset="0"/>
                        </a:rPr>
                        <a:t>1.</a:t>
                      </a:r>
                    </a:p>
                  </a:txBody>
                  <a:tcPr marL="86599" marR="86599" marT="43300" marB="43300"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32996">
                <a:tc>
                  <a:txBody>
                    <a:bodyPr/>
                    <a:lstStyle/>
                    <a:p>
                      <a:r>
                        <a:rPr lang="en-US" sz="1200" b="0" i="0" dirty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Calibri Light" panose="020F0302020204030204" pitchFamily="34" charset="0"/>
                          <a:ea typeface="Helvetica" charset="0"/>
                          <a:cs typeface="Calibri Light" panose="020F0302020204030204" pitchFamily="34" charset="0"/>
                        </a:rPr>
                        <a:t>   </a:t>
                      </a:r>
                    </a:p>
                    <a:p>
                      <a:r>
                        <a:rPr lang="en-US" sz="1200" b="0" i="0" dirty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Calibri Light" panose="020F0302020204030204" pitchFamily="34" charset="0"/>
                          <a:ea typeface="Helvetica" charset="0"/>
                          <a:cs typeface="Calibri Light" panose="020F0302020204030204" pitchFamily="34" charset="0"/>
                        </a:rPr>
                        <a:t>2.</a:t>
                      </a:r>
                    </a:p>
                  </a:txBody>
                  <a:tcPr marL="86599" marR="86599" marT="43300" marB="43300"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68563">
                <a:tc>
                  <a:txBody>
                    <a:bodyPr/>
                    <a:lstStyle/>
                    <a:p>
                      <a:endParaRPr lang="en-US" sz="1200" b="0" i="0" dirty="0">
                        <a:solidFill>
                          <a:schemeClr val="bg2">
                            <a:lumMod val="50000"/>
                          </a:schemeClr>
                        </a:solidFill>
                        <a:latin typeface="Calibri Light" panose="020F0302020204030204" pitchFamily="34" charset="0"/>
                        <a:ea typeface="Helvetica" charset="0"/>
                        <a:cs typeface="Calibri Light" panose="020F0302020204030204" pitchFamily="34" charset="0"/>
                      </a:endParaRPr>
                    </a:p>
                    <a:p>
                      <a:r>
                        <a:rPr lang="en-US" sz="1200" b="0" i="0" dirty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Calibri Light" panose="020F0302020204030204" pitchFamily="34" charset="0"/>
                          <a:ea typeface="Helvetica" charset="0"/>
                          <a:cs typeface="Calibri Light" panose="020F0302020204030204" pitchFamily="34" charset="0"/>
                        </a:rPr>
                        <a:t>3.</a:t>
                      </a:r>
                    </a:p>
                    <a:p>
                      <a:endParaRPr lang="en-US" sz="1200" b="0" i="0" dirty="0">
                        <a:solidFill>
                          <a:schemeClr val="bg2">
                            <a:lumMod val="50000"/>
                          </a:schemeClr>
                        </a:solidFill>
                        <a:latin typeface="Calibri Light" panose="020F0302020204030204" pitchFamily="34" charset="0"/>
                        <a:ea typeface="Helvetica" charset="0"/>
                        <a:cs typeface="Calibri Light" panose="020F0302020204030204" pitchFamily="34" charset="0"/>
                      </a:endParaRPr>
                    </a:p>
                  </a:txBody>
                  <a:tcPr marL="86599" marR="86599" marT="43300" marB="43300"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2100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b="1" i="0" dirty="0">
                          <a:solidFill>
                            <a:srgbClr val="1A2A36"/>
                          </a:solidFill>
                          <a:latin typeface="Calibri" panose="020F0502020204030204" pitchFamily="34" charset="0"/>
                          <a:ea typeface="Helvetica Light" charset="0"/>
                          <a:cs typeface="Calibri" panose="020F0502020204030204" pitchFamily="34" charset="0"/>
                        </a:rPr>
                        <a:t>WEAKNESSES</a:t>
                      </a:r>
                    </a:p>
                  </a:txBody>
                  <a:tcPr marL="86599" marR="86599" marT="43300" marB="43300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32996">
                <a:tc>
                  <a:txBody>
                    <a:bodyPr/>
                    <a:lstStyle/>
                    <a:p>
                      <a:endParaRPr lang="en-US" sz="1200" b="0" i="0" dirty="0">
                        <a:solidFill>
                          <a:schemeClr val="bg2">
                            <a:lumMod val="50000"/>
                          </a:schemeClr>
                        </a:solidFill>
                        <a:latin typeface="Calibri Light" panose="020F0302020204030204" pitchFamily="34" charset="0"/>
                        <a:ea typeface="Helvetica" charset="0"/>
                        <a:cs typeface="Calibri Light" panose="020F0302020204030204" pitchFamily="34" charset="0"/>
                      </a:endParaRPr>
                    </a:p>
                    <a:p>
                      <a:r>
                        <a:rPr lang="en-US" sz="1200" b="0" i="0" dirty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Calibri Light" panose="020F0302020204030204" pitchFamily="34" charset="0"/>
                          <a:ea typeface="Helvetica" charset="0"/>
                          <a:cs typeface="Calibri Light" panose="020F0302020204030204" pitchFamily="34" charset="0"/>
                        </a:rPr>
                        <a:t>1.</a:t>
                      </a:r>
                    </a:p>
                  </a:txBody>
                  <a:tcPr marL="86599" marR="86599" marT="43300" marB="43300"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32996">
                <a:tc>
                  <a:txBody>
                    <a:bodyPr/>
                    <a:lstStyle/>
                    <a:p>
                      <a:endParaRPr lang="en-US" sz="1200" b="0" i="0" dirty="0">
                        <a:solidFill>
                          <a:schemeClr val="bg2">
                            <a:lumMod val="50000"/>
                          </a:schemeClr>
                        </a:solidFill>
                        <a:latin typeface="Calibri Light" panose="020F0302020204030204" pitchFamily="34" charset="0"/>
                        <a:ea typeface="Helvetica" charset="0"/>
                        <a:cs typeface="Calibri Light" panose="020F0302020204030204" pitchFamily="34" charset="0"/>
                      </a:endParaRPr>
                    </a:p>
                    <a:p>
                      <a:r>
                        <a:rPr lang="en-US" sz="1200" b="0" i="0" dirty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Calibri Light" panose="020F0302020204030204" pitchFamily="34" charset="0"/>
                          <a:ea typeface="Helvetica" charset="0"/>
                          <a:cs typeface="Calibri Light" panose="020F0302020204030204" pitchFamily="34" charset="0"/>
                        </a:rPr>
                        <a:t>2.</a:t>
                      </a:r>
                    </a:p>
                  </a:txBody>
                  <a:tcPr marL="86599" marR="86599" marT="43300" marB="43300"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32996">
                <a:tc>
                  <a:txBody>
                    <a:bodyPr/>
                    <a:lstStyle/>
                    <a:p>
                      <a:endParaRPr lang="en-US" sz="1200" b="0" i="0" dirty="0">
                        <a:solidFill>
                          <a:schemeClr val="bg2">
                            <a:lumMod val="50000"/>
                          </a:schemeClr>
                        </a:solidFill>
                        <a:latin typeface="Calibri Light" panose="020F0302020204030204" pitchFamily="34" charset="0"/>
                        <a:ea typeface="Helvetica" charset="0"/>
                        <a:cs typeface="Calibri Light" panose="020F0302020204030204" pitchFamily="34" charset="0"/>
                      </a:endParaRPr>
                    </a:p>
                    <a:p>
                      <a:r>
                        <a:rPr lang="en-US" sz="1200" b="0" i="0" dirty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Calibri Light" panose="020F0302020204030204" pitchFamily="34" charset="0"/>
                          <a:ea typeface="Helvetica" charset="0"/>
                          <a:cs typeface="Calibri Light" panose="020F0302020204030204" pitchFamily="34" charset="0"/>
                        </a:rPr>
                        <a:t>3.</a:t>
                      </a:r>
                    </a:p>
                  </a:txBody>
                  <a:tcPr marL="86599" marR="86599" marT="43300" marB="43300"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34" name="Table 3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27807936"/>
              </p:ext>
            </p:extLst>
          </p:nvPr>
        </p:nvGraphicFramePr>
        <p:xfrm>
          <a:off x="5036789" y="2574445"/>
          <a:ext cx="2624922" cy="3472987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62492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91227">
                <a:tc>
                  <a:txBody>
                    <a:bodyPr/>
                    <a:lstStyle/>
                    <a:p>
                      <a:r>
                        <a:rPr lang="en-US" sz="1300" b="1" i="0" dirty="0">
                          <a:solidFill>
                            <a:srgbClr val="1A2A36"/>
                          </a:solidFill>
                          <a:latin typeface="Calibri" panose="020F0502020204030204" pitchFamily="34" charset="0"/>
                          <a:ea typeface="Helvetica Light" charset="0"/>
                          <a:cs typeface="Calibri" panose="020F0502020204030204" pitchFamily="34" charset="0"/>
                        </a:rPr>
                        <a:t>STRENGTHS</a:t>
                      </a:r>
                    </a:p>
                  </a:txBody>
                  <a:tcPr marL="86599" marR="86599" marT="43300" marB="43300"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32996">
                <a:tc>
                  <a:txBody>
                    <a:bodyPr/>
                    <a:lstStyle/>
                    <a:p>
                      <a:endParaRPr lang="en-US" sz="1200" b="0" i="0" dirty="0">
                        <a:solidFill>
                          <a:schemeClr val="bg2">
                            <a:lumMod val="50000"/>
                          </a:schemeClr>
                        </a:solidFill>
                        <a:latin typeface="Calibri Light" panose="020F0302020204030204" pitchFamily="34" charset="0"/>
                        <a:ea typeface="Helvetica" charset="0"/>
                        <a:cs typeface="Calibri Light" panose="020F0302020204030204" pitchFamily="34" charset="0"/>
                      </a:endParaRPr>
                    </a:p>
                    <a:p>
                      <a:r>
                        <a:rPr lang="en-US" sz="1200" b="0" i="0" dirty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Calibri Light" panose="020F0302020204030204" pitchFamily="34" charset="0"/>
                          <a:ea typeface="Helvetica" charset="0"/>
                          <a:cs typeface="Calibri Light" panose="020F0302020204030204" pitchFamily="34" charset="0"/>
                        </a:rPr>
                        <a:t>1.</a:t>
                      </a:r>
                    </a:p>
                  </a:txBody>
                  <a:tcPr marL="86599" marR="86599" marT="43300" marB="43300"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32996">
                <a:tc>
                  <a:txBody>
                    <a:bodyPr/>
                    <a:lstStyle/>
                    <a:p>
                      <a:endParaRPr lang="en-US" sz="1200" b="0" i="0" dirty="0">
                        <a:solidFill>
                          <a:schemeClr val="bg2">
                            <a:lumMod val="50000"/>
                          </a:schemeClr>
                        </a:solidFill>
                        <a:latin typeface="Calibri Light" panose="020F0302020204030204" pitchFamily="34" charset="0"/>
                        <a:ea typeface="Helvetica" charset="0"/>
                        <a:cs typeface="Calibri Light" panose="020F0302020204030204" pitchFamily="34" charset="0"/>
                      </a:endParaRPr>
                    </a:p>
                    <a:p>
                      <a:r>
                        <a:rPr lang="en-US" sz="1200" b="0" i="0" dirty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Calibri Light" panose="020F0302020204030204" pitchFamily="34" charset="0"/>
                          <a:ea typeface="Helvetica" charset="0"/>
                          <a:cs typeface="Calibri Light" panose="020F0302020204030204" pitchFamily="34" charset="0"/>
                        </a:rPr>
                        <a:t>2.</a:t>
                      </a:r>
                    </a:p>
                  </a:txBody>
                  <a:tcPr marL="86599" marR="86599" marT="43300" marB="43300"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68563">
                <a:tc>
                  <a:txBody>
                    <a:bodyPr/>
                    <a:lstStyle/>
                    <a:p>
                      <a:endParaRPr lang="en-US" sz="1200" b="0" i="0" dirty="0">
                        <a:solidFill>
                          <a:schemeClr val="bg2">
                            <a:lumMod val="50000"/>
                          </a:schemeClr>
                        </a:solidFill>
                        <a:latin typeface="Calibri Light" panose="020F0302020204030204" pitchFamily="34" charset="0"/>
                        <a:ea typeface="Helvetica" charset="0"/>
                        <a:cs typeface="Calibri Light" panose="020F0302020204030204" pitchFamily="34" charset="0"/>
                      </a:endParaRPr>
                    </a:p>
                    <a:p>
                      <a:r>
                        <a:rPr lang="en-US" sz="1200" b="0" i="0" dirty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Calibri Light" panose="020F0302020204030204" pitchFamily="34" charset="0"/>
                          <a:ea typeface="Helvetica" charset="0"/>
                          <a:cs typeface="Calibri Light" panose="020F0302020204030204" pitchFamily="34" charset="0"/>
                        </a:rPr>
                        <a:t>3.</a:t>
                      </a:r>
                    </a:p>
                    <a:p>
                      <a:endParaRPr lang="en-US" sz="1200" b="0" i="0" dirty="0">
                        <a:solidFill>
                          <a:schemeClr val="bg2">
                            <a:lumMod val="50000"/>
                          </a:schemeClr>
                        </a:solidFill>
                        <a:latin typeface="Calibri Light" panose="020F0302020204030204" pitchFamily="34" charset="0"/>
                        <a:ea typeface="Helvetica" charset="0"/>
                        <a:cs typeface="Calibri Light" panose="020F0302020204030204" pitchFamily="34" charset="0"/>
                      </a:endParaRPr>
                    </a:p>
                  </a:txBody>
                  <a:tcPr marL="86599" marR="86599" marT="43300" marB="43300"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2100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b="1" i="0" dirty="0">
                          <a:solidFill>
                            <a:srgbClr val="1A2A36"/>
                          </a:solidFill>
                          <a:latin typeface="Calibri" panose="020F0502020204030204" pitchFamily="34" charset="0"/>
                          <a:ea typeface="Helvetica Light" charset="0"/>
                          <a:cs typeface="Calibri" panose="020F0502020204030204" pitchFamily="34" charset="0"/>
                        </a:rPr>
                        <a:t>WEAKNESSES</a:t>
                      </a:r>
                    </a:p>
                  </a:txBody>
                  <a:tcPr marL="86599" marR="86599" marT="43300" marB="43300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32996">
                <a:tc>
                  <a:txBody>
                    <a:bodyPr/>
                    <a:lstStyle/>
                    <a:p>
                      <a:endParaRPr lang="en-US" sz="1200" b="0" i="0" dirty="0">
                        <a:solidFill>
                          <a:schemeClr val="bg2">
                            <a:lumMod val="50000"/>
                          </a:schemeClr>
                        </a:solidFill>
                        <a:latin typeface="Calibri Light" panose="020F0302020204030204" pitchFamily="34" charset="0"/>
                        <a:ea typeface="Helvetica" charset="0"/>
                        <a:cs typeface="Calibri Light" panose="020F0302020204030204" pitchFamily="34" charset="0"/>
                      </a:endParaRPr>
                    </a:p>
                    <a:p>
                      <a:r>
                        <a:rPr lang="en-US" sz="1200" b="0" i="0" dirty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Calibri Light" panose="020F0302020204030204" pitchFamily="34" charset="0"/>
                          <a:ea typeface="Helvetica" charset="0"/>
                          <a:cs typeface="Calibri Light" panose="020F0302020204030204" pitchFamily="34" charset="0"/>
                        </a:rPr>
                        <a:t>1.</a:t>
                      </a:r>
                    </a:p>
                  </a:txBody>
                  <a:tcPr marL="86599" marR="86599" marT="43300" marB="43300"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32996">
                <a:tc>
                  <a:txBody>
                    <a:bodyPr/>
                    <a:lstStyle/>
                    <a:p>
                      <a:endParaRPr lang="en-US" sz="1200" b="0" i="0" dirty="0">
                        <a:solidFill>
                          <a:schemeClr val="bg2">
                            <a:lumMod val="50000"/>
                          </a:schemeClr>
                        </a:solidFill>
                        <a:latin typeface="Calibri Light" panose="020F0302020204030204" pitchFamily="34" charset="0"/>
                        <a:ea typeface="Helvetica" charset="0"/>
                        <a:cs typeface="Calibri Light" panose="020F0302020204030204" pitchFamily="34" charset="0"/>
                      </a:endParaRPr>
                    </a:p>
                    <a:p>
                      <a:r>
                        <a:rPr lang="en-US" sz="1200" b="0" i="0" dirty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Calibri Light" panose="020F0302020204030204" pitchFamily="34" charset="0"/>
                          <a:ea typeface="Helvetica" charset="0"/>
                          <a:cs typeface="Calibri Light" panose="020F0302020204030204" pitchFamily="34" charset="0"/>
                        </a:rPr>
                        <a:t>2.</a:t>
                      </a:r>
                    </a:p>
                  </a:txBody>
                  <a:tcPr marL="86599" marR="86599" marT="43300" marB="43300"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32996">
                <a:tc>
                  <a:txBody>
                    <a:bodyPr/>
                    <a:lstStyle/>
                    <a:p>
                      <a:endParaRPr lang="en-US" sz="1200" b="0" i="0" dirty="0">
                        <a:solidFill>
                          <a:schemeClr val="bg2">
                            <a:lumMod val="50000"/>
                          </a:schemeClr>
                        </a:solidFill>
                        <a:latin typeface="Calibri Light" panose="020F0302020204030204" pitchFamily="34" charset="0"/>
                        <a:ea typeface="Helvetica" charset="0"/>
                        <a:cs typeface="Calibri Light" panose="020F0302020204030204" pitchFamily="34" charset="0"/>
                      </a:endParaRPr>
                    </a:p>
                    <a:p>
                      <a:r>
                        <a:rPr lang="en-US" sz="1200" b="0" i="0" dirty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Calibri Light" panose="020F0302020204030204" pitchFamily="34" charset="0"/>
                          <a:ea typeface="Helvetica" charset="0"/>
                          <a:cs typeface="Calibri Light" panose="020F0302020204030204" pitchFamily="34" charset="0"/>
                        </a:rPr>
                        <a:t>3.</a:t>
                      </a:r>
                    </a:p>
                  </a:txBody>
                  <a:tcPr marL="86599" marR="86599" marT="43300" marB="43300"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39" name="Table 3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92169704"/>
              </p:ext>
            </p:extLst>
          </p:nvPr>
        </p:nvGraphicFramePr>
        <p:xfrm>
          <a:off x="8685116" y="2574445"/>
          <a:ext cx="2624922" cy="3472987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62492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91227">
                <a:tc>
                  <a:txBody>
                    <a:bodyPr/>
                    <a:lstStyle/>
                    <a:p>
                      <a:r>
                        <a:rPr lang="en-US" sz="1300" b="1" i="0" dirty="0">
                          <a:solidFill>
                            <a:srgbClr val="1A2A36"/>
                          </a:solidFill>
                          <a:latin typeface="Calibri" panose="020F0502020204030204" pitchFamily="34" charset="0"/>
                          <a:ea typeface="Helvetica Light" charset="0"/>
                          <a:cs typeface="Calibri" panose="020F0502020204030204" pitchFamily="34" charset="0"/>
                        </a:rPr>
                        <a:t>STRENGTHS</a:t>
                      </a:r>
                    </a:p>
                  </a:txBody>
                  <a:tcPr marL="86599" marR="86599" marT="43300" marB="43300"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32996">
                <a:tc>
                  <a:txBody>
                    <a:bodyPr/>
                    <a:lstStyle/>
                    <a:p>
                      <a:endParaRPr lang="en-US" sz="1200" b="0" i="0" dirty="0">
                        <a:solidFill>
                          <a:schemeClr val="bg2">
                            <a:lumMod val="50000"/>
                          </a:schemeClr>
                        </a:solidFill>
                        <a:latin typeface="Calibri Light" panose="020F0302020204030204" pitchFamily="34" charset="0"/>
                        <a:ea typeface="Helvetica" charset="0"/>
                        <a:cs typeface="Calibri Light" panose="020F0302020204030204" pitchFamily="34" charset="0"/>
                      </a:endParaRPr>
                    </a:p>
                    <a:p>
                      <a:r>
                        <a:rPr lang="en-US" sz="1200" b="0" i="0" dirty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Calibri Light" panose="020F0302020204030204" pitchFamily="34" charset="0"/>
                          <a:ea typeface="Helvetica" charset="0"/>
                          <a:cs typeface="Calibri Light" panose="020F0302020204030204" pitchFamily="34" charset="0"/>
                        </a:rPr>
                        <a:t>1.</a:t>
                      </a:r>
                    </a:p>
                  </a:txBody>
                  <a:tcPr marL="86599" marR="86599" marT="43300" marB="43300"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32996">
                <a:tc>
                  <a:txBody>
                    <a:bodyPr/>
                    <a:lstStyle/>
                    <a:p>
                      <a:endParaRPr lang="en-US" sz="1200" b="0" i="0" dirty="0">
                        <a:solidFill>
                          <a:schemeClr val="bg2">
                            <a:lumMod val="50000"/>
                          </a:schemeClr>
                        </a:solidFill>
                        <a:latin typeface="Calibri Light" panose="020F0302020204030204" pitchFamily="34" charset="0"/>
                        <a:ea typeface="Helvetica" charset="0"/>
                        <a:cs typeface="Calibri Light" panose="020F0302020204030204" pitchFamily="34" charset="0"/>
                      </a:endParaRPr>
                    </a:p>
                    <a:p>
                      <a:r>
                        <a:rPr lang="en-US" sz="1200" b="0" i="0" dirty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Calibri Light" panose="020F0302020204030204" pitchFamily="34" charset="0"/>
                          <a:ea typeface="Helvetica" charset="0"/>
                          <a:cs typeface="Calibri Light" panose="020F0302020204030204" pitchFamily="34" charset="0"/>
                        </a:rPr>
                        <a:t>2.</a:t>
                      </a:r>
                    </a:p>
                  </a:txBody>
                  <a:tcPr marL="86599" marR="86599" marT="43300" marB="43300"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68563">
                <a:tc>
                  <a:txBody>
                    <a:bodyPr/>
                    <a:lstStyle/>
                    <a:p>
                      <a:endParaRPr lang="en-US" sz="1200" b="0" i="0" dirty="0">
                        <a:solidFill>
                          <a:schemeClr val="bg2">
                            <a:lumMod val="50000"/>
                          </a:schemeClr>
                        </a:solidFill>
                        <a:latin typeface="Calibri Light" panose="020F0302020204030204" pitchFamily="34" charset="0"/>
                        <a:ea typeface="Helvetica" charset="0"/>
                        <a:cs typeface="Calibri Light" panose="020F0302020204030204" pitchFamily="34" charset="0"/>
                      </a:endParaRPr>
                    </a:p>
                    <a:p>
                      <a:r>
                        <a:rPr lang="en-US" sz="1200" b="0" i="0" dirty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Calibri Light" panose="020F0302020204030204" pitchFamily="34" charset="0"/>
                          <a:ea typeface="Helvetica" charset="0"/>
                          <a:cs typeface="Calibri Light" panose="020F0302020204030204" pitchFamily="34" charset="0"/>
                        </a:rPr>
                        <a:t>3.</a:t>
                      </a:r>
                    </a:p>
                    <a:p>
                      <a:endParaRPr lang="en-US" sz="1200" b="0" i="0" dirty="0">
                        <a:solidFill>
                          <a:schemeClr val="bg2">
                            <a:lumMod val="50000"/>
                          </a:schemeClr>
                        </a:solidFill>
                        <a:latin typeface="Calibri Light" panose="020F0302020204030204" pitchFamily="34" charset="0"/>
                        <a:ea typeface="Helvetica" charset="0"/>
                        <a:cs typeface="Calibri Light" panose="020F0302020204030204" pitchFamily="34" charset="0"/>
                      </a:endParaRPr>
                    </a:p>
                  </a:txBody>
                  <a:tcPr marL="86599" marR="86599" marT="43300" marB="43300"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2100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b="1" i="0" dirty="0">
                          <a:solidFill>
                            <a:srgbClr val="1A2A36"/>
                          </a:solidFill>
                          <a:latin typeface="Calibri" panose="020F0502020204030204" pitchFamily="34" charset="0"/>
                          <a:ea typeface="Helvetica Light" charset="0"/>
                          <a:cs typeface="Calibri" panose="020F0502020204030204" pitchFamily="34" charset="0"/>
                        </a:rPr>
                        <a:t>WEAKNESSES</a:t>
                      </a:r>
                    </a:p>
                  </a:txBody>
                  <a:tcPr marL="86599" marR="86599" marT="43300" marB="43300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32996">
                <a:tc>
                  <a:txBody>
                    <a:bodyPr/>
                    <a:lstStyle/>
                    <a:p>
                      <a:endParaRPr lang="en-US" sz="1200" b="0" i="0" dirty="0">
                        <a:solidFill>
                          <a:schemeClr val="bg2">
                            <a:lumMod val="50000"/>
                          </a:schemeClr>
                        </a:solidFill>
                        <a:latin typeface="Calibri Light" panose="020F0302020204030204" pitchFamily="34" charset="0"/>
                        <a:ea typeface="Helvetica" charset="0"/>
                        <a:cs typeface="Calibri Light" panose="020F0302020204030204" pitchFamily="34" charset="0"/>
                      </a:endParaRPr>
                    </a:p>
                    <a:p>
                      <a:r>
                        <a:rPr lang="en-US" sz="1200" b="0" i="0" dirty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Calibri Light" panose="020F0302020204030204" pitchFamily="34" charset="0"/>
                          <a:ea typeface="Helvetica" charset="0"/>
                          <a:cs typeface="Calibri Light" panose="020F0302020204030204" pitchFamily="34" charset="0"/>
                        </a:rPr>
                        <a:t>1.</a:t>
                      </a:r>
                    </a:p>
                  </a:txBody>
                  <a:tcPr marL="86599" marR="86599" marT="43300" marB="43300"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32996">
                <a:tc>
                  <a:txBody>
                    <a:bodyPr/>
                    <a:lstStyle/>
                    <a:p>
                      <a:endParaRPr lang="en-US" sz="1200" b="0" i="0" dirty="0">
                        <a:solidFill>
                          <a:schemeClr val="bg2">
                            <a:lumMod val="50000"/>
                          </a:schemeClr>
                        </a:solidFill>
                        <a:latin typeface="Calibri Light" panose="020F0302020204030204" pitchFamily="34" charset="0"/>
                        <a:ea typeface="Helvetica" charset="0"/>
                        <a:cs typeface="Calibri Light" panose="020F0302020204030204" pitchFamily="34" charset="0"/>
                      </a:endParaRPr>
                    </a:p>
                    <a:p>
                      <a:r>
                        <a:rPr lang="en-US" sz="1200" b="0" i="0" dirty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Calibri Light" panose="020F0302020204030204" pitchFamily="34" charset="0"/>
                          <a:ea typeface="Helvetica" charset="0"/>
                          <a:cs typeface="Calibri Light" panose="020F0302020204030204" pitchFamily="34" charset="0"/>
                        </a:rPr>
                        <a:t>2.</a:t>
                      </a:r>
                    </a:p>
                  </a:txBody>
                  <a:tcPr marL="86599" marR="86599" marT="43300" marB="43300"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32996">
                <a:tc>
                  <a:txBody>
                    <a:bodyPr/>
                    <a:lstStyle/>
                    <a:p>
                      <a:endParaRPr lang="en-US" sz="1200" b="0" i="0" dirty="0">
                        <a:solidFill>
                          <a:schemeClr val="bg2">
                            <a:lumMod val="50000"/>
                          </a:schemeClr>
                        </a:solidFill>
                        <a:latin typeface="Calibri Light" panose="020F0302020204030204" pitchFamily="34" charset="0"/>
                        <a:ea typeface="Helvetica" charset="0"/>
                        <a:cs typeface="Calibri Light" panose="020F0302020204030204" pitchFamily="34" charset="0"/>
                      </a:endParaRPr>
                    </a:p>
                    <a:p>
                      <a:r>
                        <a:rPr lang="en-US" sz="1200" b="0" i="0" dirty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Calibri Light" panose="020F0302020204030204" pitchFamily="34" charset="0"/>
                          <a:ea typeface="Helvetica" charset="0"/>
                          <a:cs typeface="Calibri Light" panose="020F0302020204030204" pitchFamily="34" charset="0"/>
                        </a:rPr>
                        <a:t>3.</a:t>
                      </a:r>
                    </a:p>
                  </a:txBody>
                  <a:tcPr marL="86599" marR="86599" marT="43300" marB="43300"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54" name="Table 53">
            <a:extLst>
              <a:ext uri="{FF2B5EF4-FFF2-40B4-BE49-F238E27FC236}">
                <a16:creationId xmlns:a16="http://schemas.microsoft.com/office/drawing/2014/main" id="{C159A25A-50DE-5A46-B3F3-8EEE1FC3808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00373624"/>
              </p:ext>
            </p:extLst>
          </p:nvPr>
        </p:nvGraphicFramePr>
        <p:xfrm>
          <a:off x="1126170" y="2092121"/>
          <a:ext cx="2624258" cy="44040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62425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40405">
                <a:tc>
                  <a:txBody>
                    <a:bodyPr/>
                    <a:lstStyle/>
                    <a:p>
                      <a:r>
                        <a:rPr lang="en-US" sz="1600" b="1" i="0" dirty="0">
                          <a:solidFill>
                            <a:srgbClr val="1A2A36"/>
                          </a:solidFill>
                          <a:latin typeface="Calibri" panose="020F0502020204030204" pitchFamily="34" charset="0"/>
                          <a:ea typeface="Helvetica Neue Light" charset="0"/>
                          <a:cs typeface="Calibri" panose="020F0502020204030204" pitchFamily="34" charset="0"/>
                        </a:rPr>
                        <a:t>   </a:t>
                      </a:r>
                      <a:r>
                        <a:rPr lang="en-US" sz="1800" b="1" i="0" dirty="0">
                          <a:solidFill>
                            <a:srgbClr val="1A2A36"/>
                          </a:solidFill>
                          <a:latin typeface="Calibri" panose="020F0502020204030204" pitchFamily="34" charset="0"/>
                          <a:ea typeface="Helvetica Light" charset="0"/>
                          <a:cs typeface="Calibri" panose="020F0502020204030204" pitchFamily="34" charset="0"/>
                        </a:rPr>
                        <a:t>COMPETITOR</a:t>
                      </a:r>
                      <a:r>
                        <a:rPr lang="en-US" sz="1800" b="1" i="0" baseline="0" dirty="0">
                          <a:solidFill>
                            <a:srgbClr val="1A2A36"/>
                          </a:solidFill>
                          <a:latin typeface="Calibri" panose="020F0502020204030204" pitchFamily="34" charset="0"/>
                          <a:ea typeface="Helvetica Light" charset="0"/>
                          <a:cs typeface="Calibri" panose="020F0502020204030204" pitchFamily="34" charset="0"/>
                        </a:rPr>
                        <a:t>  1</a:t>
                      </a:r>
                      <a:endParaRPr lang="en-US" sz="1800" b="1" i="0" dirty="0">
                        <a:solidFill>
                          <a:srgbClr val="1A2A36"/>
                        </a:solidFill>
                        <a:latin typeface="Calibri" panose="020F0502020204030204" pitchFamily="34" charset="0"/>
                        <a:ea typeface="Helvetica Light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55" name="Table 54">
            <a:extLst>
              <a:ext uri="{FF2B5EF4-FFF2-40B4-BE49-F238E27FC236}">
                <a16:creationId xmlns:a16="http://schemas.microsoft.com/office/drawing/2014/main" id="{31065B2D-45CA-E649-A53F-38680E30AB0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35210860"/>
              </p:ext>
            </p:extLst>
          </p:nvPr>
        </p:nvGraphicFramePr>
        <p:xfrm>
          <a:off x="4850153" y="2092121"/>
          <a:ext cx="2624922" cy="44040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62492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40405">
                <a:tc>
                  <a:txBody>
                    <a:bodyPr/>
                    <a:lstStyle/>
                    <a:p>
                      <a:r>
                        <a:rPr lang="en-US" sz="1600" b="1" i="0" dirty="0">
                          <a:solidFill>
                            <a:srgbClr val="1A2A36"/>
                          </a:solidFill>
                          <a:latin typeface="Calibri" panose="020F0502020204030204" pitchFamily="34" charset="0"/>
                          <a:ea typeface="Helvetica Neue Light" charset="0"/>
                          <a:cs typeface="Calibri" panose="020F0502020204030204" pitchFamily="34" charset="0"/>
                        </a:rPr>
                        <a:t>   </a:t>
                      </a:r>
                      <a:r>
                        <a:rPr lang="en-US" sz="1800" b="1" i="0" dirty="0">
                          <a:solidFill>
                            <a:srgbClr val="1A2A36"/>
                          </a:solidFill>
                          <a:latin typeface="Calibri" panose="020F0502020204030204" pitchFamily="34" charset="0"/>
                          <a:ea typeface="Helvetica Light" charset="0"/>
                          <a:cs typeface="Calibri" panose="020F0502020204030204" pitchFamily="34" charset="0"/>
                        </a:rPr>
                        <a:t>COMPETITOR</a:t>
                      </a:r>
                      <a:r>
                        <a:rPr lang="en-US" sz="1800" b="1" i="0" baseline="0" dirty="0">
                          <a:solidFill>
                            <a:srgbClr val="1A2A36"/>
                          </a:solidFill>
                          <a:latin typeface="Calibri" panose="020F0502020204030204" pitchFamily="34" charset="0"/>
                          <a:ea typeface="Helvetica Light" charset="0"/>
                          <a:cs typeface="Calibri" panose="020F0502020204030204" pitchFamily="34" charset="0"/>
                        </a:rPr>
                        <a:t>  2</a:t>
                      </a:r>
                      <a:endParaRPr lang="en-US" sz="1800" b="1" i="0" dirty="0">
                        <a:solidFill>
                          <a:srgbClr val="1A2A36"/>
                        </a:solidFill>
                        <a:latin typeface="Calibri" panose="020F0502020204030204" pitchFamily="34" charset="0"/>
                        <a:ea typeface="Helvetica Light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56" name="Table 55">
            <a:extLst>
              <a:ext uri="{FF2B5EF4-FFF2-40B4-BE49-F238E27FC236}">
                <a16:creationId xmlns:a16="http://schemas.microsoft.com/office/drawing/2014/main" id="{32A2D65F-B17E-3C44-9C92-0B82AD4F506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00997136"/>
              </p:ext>
            </p:extLst>
          </p:nvPr>
        </p:nvGraphicFramePr>
        <p:xfrm>
          <a:off x="8440908" y="2058668"/>
          <a:ext cx="2624922" cy="44040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62492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40405">
                <a:tc>
                  <a:txBody>
                    <a:bodyPr/>
                    <a:lstStyle/>
                    <a:p>
                      <a:r>
                        <a:rPr lang="en-US" sz="1800" b="1" i="0" dirty="0">
                          <a:solidFill>
                            <a:srgbClr val="1A2A36"/>
                          </a:solidFill>
                          <a:latin typeface="Calibri" panose="020F0502020204030204" pitchFamily="34" charset="0"/>
                          <a:ea typeface="Helvetica Neue Light" charset="0"/>
                          <a:cs typeface="Calibri" panose="020F0502020204030204" pitchFamily="34" charset="0"/>
                        </a:rPr>
                        <a:t>   </a:t>
                      </a:r>
                      <a:r>
                        <a:rPr lang="en-US" sz="1800" b="1" i="0" dirty="0">
                          <a:solidFill>
                            <a:srgbClr val="1A2A36"/>
                          </a:solidFill>
                          <a:latin typeface="Calibri" panose="020F0502020204030204" pitchFamily="34" charset="0"/>
                          <a:ea typeface="Helvetica Light" charset="0"/>
                          <a:cs typeface="Calibri" panose="020F0502020204030204" pitchFamily="34" charset="0"/>
                        </a:rPr>
                        <a:t>COMPETITOR</a:t>
                      </a:r>
                      <a:r>
                        <a:rPr lang="en-US" sz="1800" b="1" i="0" baseline="0" dirty="0">
                          <a:solidFill>
                            <a:srgbClr val="1A2A36"/>
                          </a:solidFill>
                          <a:latin typeface="Calibri" panose="020F0502020204030204" pitchFamily="34" charset="0"/>
                          <a:ea typeface="Helvetica Light" charset="0"/>
                          <a:cs typeface="Calibri" panose="020F0502020204030204" pitchFamily="34" charset="0"/>
                        </a:rPr>
                        <a:t>  3</a:t>
                      </a:r>
                      <a:endParaRPr lang="en-US" sz="1800" b="1" i="0" dirty="0">
                        <a:solidFill>
                          <a:srgbClr val="1A2A36"/>
                        </a:solidFill>
                        <a:latin typeface="Calibri" panose="020F0502020204030204" pitchFamily="34" charset="0"/>
                        <a:ea typeface="Helvetica Light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59" name="Oval 58">
            <a:extLst>
              <a:ext uri="{FF2B5EF4-FFF2-40B4-BE49-F238E27FC236}">
                <a16:creationId xmlns:a16="http://schemas.microsoft.com/office/drawing/2014/main" id="{442934D4-7037-E64A-BCD6-F56AB4826F31}"/>
              </a:ext>
            </a:extLst>
          </p:cNvPr>
          <p:cNvSpPr/>
          <p:nvPr/>
        </p:nvSpPr>
        <p:spPr>
          <a:xfrm>
            <a:off x="896598" y="2100587"/>
            <a:ext cx="298473" cy="298473"/>
          </a:xfrm>
          <a:prstGeom prst="ellipse">
            <a:avLst/>
          </a:prstGeom>
          <a:solidFill>
            <a:srgbClr val="DFD2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0000"/>
              </a:solidFill>
            </a:endParaRPr>
          </a:p>
        </p:txBody>
      </p:sp>
      <p:sp>
        <p:nvSpPr>
          <p:cNvPr id="60" name="Oval 59">
            <a:extLst>
              <a:ext uri="{FF2B5EF4-FFF2-40B4-BE49-F238E27FC236}">
                <a16:creationId xmlns:a16="http://schemas.microsoft.com/office/drawing/2014/main" id="{01A887EC-D8E9-C544-9E18-A263FE58D90F}"/>
              </a:ext>
            </a:extLst>
          </p:cNvPr>
          <p:cNvSpPr/>
          <p:nvPr/>
        </p:nvSpPr>
        <p:spPr>
          <a:xfrm>
            <a:off x="4573897" y="2100587"/>
            <a:ext cx="298473" cy="298473"/>
          </a:xfrm>
          <a:prstGeom prst="ellipse">
            <a:avLst/>
          </a:prstGeom>
          <a:solidFill>
            <a:srgbClr val="B880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0000"/>
              </a:solidFill>
            </a:endParaRPr>
          </a:p>
        </p:txBody>
      </p:sp>
      <p:sp>
        <p:nvSpPr>
          <p:cNvPr id="61" name="Oval 60">
            <a:extLst>
              <a:ext uri="{FF2B5EF4-FFF2-40B4-BE49-F238E27FC236}">
                <a16:creationId xmlns:a16="http://schemas.microsoft.com/office/drawing/2014/main" id="{07DBF5D1-0C2A-A942-9BFA-6E3694EFC0A6}"/>
              </a:ext>
            </a:extLst>
          </p:cNvPr>
          <p:cNvSpPr/>
          <p:nvPr/>
        </p:nvSpPr>
        <p:spPr>
          <a:xfrm>
            <a:off x="8164416" y="2100587"/>
            <a:ext cx="298473" cy="298473"/>
          </a:xfrm>
          <a:prstGeom prst="ellipse">
            <a:avLst/>
          </a:prstGeom>
          <a:solidFill>
            <a:srgbClr val="6C31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0000"/>
              </a:solidFill>
            </a:endParaRPr>
          </a:p>
        </p:txBody>
      </p:sp>
      <p:sp>
        <p:nvSpPr>
          <p:cNvPr id="62" name="Title 1">
            <a:extLst>
              <a:ext uri="{FF2B5EF4-FFF2-40B4-BE49-F238E27FC236}">
                <a16:creationId xmlns:a16="http://schemas.microsoft.com/office/drawing/2014/main" id="{094638C6-9F5A-7246-92F8-7705B66B1699}"/>
              </a:ext>
            </a:extLst>
          </p:cNvPr>
          <p:cNvSpPr txBox="1">
            <a:spLocks/>
          </p:cNvSpPr>
          <p:nvPr/>
        </p:nvSpPr>
        <p:spPr>
          <a:xfrm>
            <a:off x="897626" y="381454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700" b="1" dirty="0">
                <a:latin typeface="Calibri" panose="020F0502020204030204" pitchFamily="34" charset="0"/>
                <a:ea typeface="Lato" charset="0"/>
                <a:cs typeface="Calibri" panose="020F0502020204030204" pitchFamily="34" charset="0"/>
              </a:rPr>
              <a:t>Sales Battlecards</a:t>
            </a:r>
          </a:p>
        </p:txBody>
      </p:sp>
      <p:cxnSp>
        <p:nvCxnSpPr>
          <p:cNvPr id="63" name="Straight Connector 62">
            <a:extLst>
              <a:ext uri="{FF2B5EF4-FFF2-40B4-BE49-F238E27FC236}">
                <a16:creationId xmlns:a16="http://schemas.microsoft.com/office/drawing/2014/main" id="{BA34E4EF-3409-AC47-BF3B-CC7673D7833C}"/>
              </a:ext>
            </a:extLst>
          </p:cNvPr>
          <p:cNvCxnSpPr/>
          <p:nvPr/>
        </p:nvCxnSpPr>
        <p:spPr>
          <a:xfrm>
            <a:off x="984466" y="1518154"/>
            <a:ext cx="973394" cy="0"/>
          </a:xfrm>
          <a:prstGeom prst="line">
            <a:avLst/>
          </a:prstGeom>
          <a:ln w="38100">
            <a:solidFill>
              <a:srgbClr val="1A2A3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Picture 2" descr="A white text on a black background&#10;&#10;Description automatically generated">
            <a:extLst>
              <a:ext uri="{FF2B5EF4-FFF2-40B4-BE49-F238E27FC236}">
                <a16:creationId xmlns:a16="http://schemas.microsoft.com/office/drawing/2014/main" id="{7B8AA386-B230-A8E5-7BB7-F1BC4BBAFAB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4246" y="6526760"/>
            <a:ext cx="945614" cy="2307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985130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26">
            <a:extLst>
              <a:ext uri="{FF2B5EF4-FFF2-40B4-BE49-F238E27FC236}">
                <a16:creationId xmlns:a16="http://schemas.microsoft.com/office/drawing/2014/main" id="{D36B5FD6-3892-3C4A-8C94-A75D62EDF55F}"/>
              </a:ext>
            </a:extLst>
          </p:cNvPr>
          <p:cNvSpPr/>
          <p:nvPr/>
        </p:nvSpPr>
        <p:spPr>
          <a:xfrm>
            <a:off x="0" y="10841"/>
            <a:ext cx="12192000" cy="6857999"/>
          </a:xfrm>
          <a:prstGeom prst="rect">
            <a:avLst/>
          </a:prstGeom>
          <a:solidFill>
            <a:srgbClr val="48158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B7CD3463-071F-ED4C-ADC4-4EB11DF0EC87}"/>
              </a:ext>
            </a:extLst>
          </p:cNvPr>
          <p:cNvGrpSpPr/>
          <p:nvPr/>
        </p:nvGrpSpPr>
        <p:grpSpPr>
          <a:xfrm>
            <a:off x="10387693" y="3117269"/>
            <a:ext cx="1239157" cy="3741321"/>
            <a:chOff x="8003865" y="4339710"/>
            <a:chExt cx="838199" cy="2783803"/>
          </a:xfrm>
          <a:solidFill>
            <a:srgbClr val="FF7AD1"/>
          </a:solidFill>
        </p:grpSpPr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092644CE-D4CA-5641-B19C-B6692D396DD2}"/>
                </a:ext>
              </a:extLst>
            </p:cNvPr>
            <p:cNvSpPr/>
            <p:nvPr/>
          </p:nvSpPr>
          <p:spPr>
            <a:xfrm>
              <a:off x="8003865" y="4339710"/>
              <a:ext cx="838199" cy="838199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D767D21B-C890-9E45-83F8-9CBF9ACB8CD9}"/>
                </a:ext>
              </a:extLst>
            </p:cNvPr>
            <p:cNvSpPr/>
            <p:nvPr/>
          </p:nvSpPr>
          <p:spPr>
            <a:xfrm>
              <a:off x="8003865" y="4758813"/>
              <a:ext cx="838199" cy="23647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21" name="Round Same Side Corner Rectangle 20">
            <a:extLst>
              <a:ext uri="{FF2B5EF4-FFF2-40B4-BE49-F238E27FC236}">
                <a16:creationId xmlns:a16="http://schemas.microsoft.com/office/drawing/2014/main" id="{5642A842-6817-894F-A79E-38E0464F93F5}"/>
              </a:ext>
            </a:extLst>
          </p:cNvPr>
          <p:cNvSpPr/>
          <p:nvPr/>
        </p:nvSpPr>
        <p:spPr>
          <a:xfrm>
            <a:off x="9143509" y="4442832"/>
            <a:ext cx="1244184" cy="2415758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E7D1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D549F56F-446C-C14E-94FE-2D28418AB21F}"/>
              </a:ext>
            </a:extLst>
          </p:cNvPr>
          <p:cNvSpPr/>
          <p:nvPr/>
        </p:nvSpPr>
        <p:spPr>
          <a:xfrm>
            <a:off x="0" y="10841"/>
            <a:ext cx="12192000" cy="6405859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18900000" algn="bl" rotWithShape="0">
              <a:schemeClr val="bg1"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17D5F5C6-EE73-ED47-A5BF-CD9F2EFF0044}"/>
              </a:ext>
            </a:extLst>
          </p:cNvPr>
          <p:cNvSpPr txBox="1"/>
          <p:nvPr/>
        </p:nvSpPr>
        <p:spPr>
          <a:xfrm>
            <a:off x="1288159" y="6518234"/>
            <a:ext cx="535694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solidFill>
                  <a:schemeClr val="bg1"/>
                </a:solidFill>
                <a:latin typeface="+mj-lt"/>
              </a:rPr>
              <a:t>| </a:t>
            </a:r>
            <a:r>
              <a:rPr lang="en-US" sz="900" dirty="0">
                <a:solidFill>
                  <a:schemeClr val="tx2">
                    <a:lumMod val="20000"/>
                    <a:lumOff val="80000"/>
                  </a:schemeClr>
                </a:solidFill>
                <a:latin typeface="+mj-lt"/>
              </a:rPr>
              <a:t>Competitive Intelligence Automation</a:t>
            </a: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869424"/>
              </p:ext>
            </p:extLst>
          </p:nvPr>
        </p:nvGraphicFramePr>
        <p:xfrm>
          <a:off x="984466" y="2557447"/>
          <a:ext cx="8938093" cy="3472987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893809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91227">
                <a:tc>
                  <a:txBody>
                    <a:bodyPr/>
                    <a:lstStyle/>
                    <a:p>
                      <a:r>
                        <a:rPr lang="en-US" sz="1300" b="1" i="0" dirty="0">
                          <a:solidFill>
                            <a:srgbClr val="1A2A36"/>
                          </a:solidFill>
                          <a:latin typeface="Calibri" panose="020F0502020204030204" pitchFamily="34" charset="0"/>
                          <a:ea typeface="Helvetica Light" charset="0"/>
                          <a:cs typeface="Calibri" panose="020F0502020204030204" pitchFamily="34" charset="0"/>
                        </a:rPr>
                        <a:t>STRENGTHS</a:t>
                      </a:r>
                    </a:p>
                  </a:txBody>
                  <a:tcPr marL="86599" marR="86599" marT="43300" marB="43300"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32996">
                <a:tc>
                  <a:txBody>
                    <a:bodyPr/>
                    <a:lstStyle/>
                    <a:p>
                      <a:endParaRPr lang="en-US" sz="1200" b="0" i="0" dirty="0">
                        <a:solidFill>
                          <a:schemeClr val="bg2">
                            <a:lumMod val="50000"/>
                          </a:schemeClr>
                        </a:solidFill>
                        <a:latin typeface="Calibri Light" panose="020F0302020204030204" pitchFamily="34" charset="0"/>
                        <a:ea typeface="Helvetica" charset="0"/>
                        <a:cs typeface="Calibri Light" panose="020F0302020204030204" pitchFamily="34" charset="0"/>
                      </a:endParaRPr>
                    </a:p>
                    <a:p>
                      <a:r>
                        <a:rPr lang="en-US" sz="1200" b="0" i="0" dirty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Calibri Light" panose="020F0302020204030204" pitchFamily="34" charset="0"/>
                          <a:ea typeface="Helvetica" charset="0"/>
                          <a:cs typeface="Calibri Light" panose="020F0302020204030204" pitchFamily="34" charset="0"/>
                        </a:rPr>
                        <a:t>1.</a:t>
                      </a:r>
                    </a:p>
                  </a:txBody>
                  <a:tcPr marL="86599" marR="86599" marT="43300" marB="43300"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32996">
                <a:tc>
                  <a:txBody>
                    <a:bodyPr/>
                    <a:lstStyle/>
                    <a:p>
                      <a:r>
                        <a:rPr lang="en-US" sz="1200" b="0" i="0" dirty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Calibri Light" panose="020F0302020204030204" pitchFamily="34" charset="0"/>
                          <a:ea typeface="Helvetica" charset="0"/>
                          <a:cs typeface="Calibri Light" panose="020F0302020204030204" pitchFamily="34" charset="0"/>
                        </a:rPr>
                        <a:t>   </a:t>
                      </a:r>
                    </a:p>
                    <a:p>
                      <a:r>
                        <a:rPr lang="en-US" sz="1200" b="0" i="0" dirty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Calibri Light" panose="020F0302020204030204" pitchFamily="34" charset="0"/>
                          <a:ea typeface="Helvetica" charset="0"/>
                          <a:cs typeface="Calibri Light" panose="020F0302020204030204" pitchFamily="34" charset="0"/>
                        </a:rPr>
                        <a:t>2.</a:t>
                      </a:r>
                    </a:p>
                  </a:txBody>
                  <a:tcPr marL="86599" marR="86599" marT="43300" marB="43300"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68563">
                <a:tc>
                  <a:txBody>
                    <a:bodyPr/>
                    <a:lstStyle/>
                    <a:p>
                      <a:endParaRPr lang="en-US" sz="1200" b="0" i="0" dirty="0">
                        <a:solidFill>
                          <a:schemeClr val="bg2">
                            <a:lumMod val="50000"/>
                          </a:schemeClr>
                        </a:solidFill>
                        <a:latin typeface="Calibri Light" panose="020F0302020204030204" pitchFamily="34" charset="0"/>
                        <a:ea typeface="Helvetica" charset="0"/>
                        <a:cs typeface="Calibri Light" panose="020F0302020204030204" pitchFamily="34" charset="0"/>
                      </a:endParaRPr>
                    </a:p>
                    <a:p>
                      <a:r>
                        <a:rPr lang="en-US" sz="1200" b="0" i="0" dirty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Calibri Light" panose="020F0302020204030204" pitchFamily="34" charset="0"/>
                          <a:ea typeface="Helvetica" charset="0"/>
                          <a:cs typeface="Calibri Light" panose="020F0302020204030204" pitchFamily="34" charset="0"/>
                        </a:rPr>
                        <a:t>3.</a:t>
                      </a:r>
                    </a:p>
                    <a:p>
                      <a:endParaRPr lang="en-US" sz="1200" b="0" i="0" dirty="0">
                        <a:solidFill>
                          <a:schemeClr val="bg2">
                            <a:lumMod val="50000"/>
                          </a:schemeClr>
                        </a:solidFill>
                        <a:latin typeface="Calibri Light" panose="020F0302020204030204" pitchFamily="34" charset="0"/>
                        <a:ea typeface="Helvetica" charset="0"/>
                        <a:cs typeface="Calibri Light" panose="020F0302020204030204" pitchFamily="34" charset="0"/>
                      </a:endParaRPr>
                    </a:p>
                  </a:txBody>
                  <a:tcPr marL="86599" marR="86599" marT="43300" marB="43300"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2100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b="1" i="0" dirty="0">
                          <a:solidFill>
                            <a:srgbClr val="1A2A36"/>
                          </a:solidFill>
                          <a:latin typeface="Calibri" panose="020F0502020204030204" pitchFamily="34" charset="0"/>
                          <a:ea typeface="Helvetica Light" charset="0"/>
                          <a:cs typeface="Calibri" panose="020F0502020204030204" pitchFamily="34" charset="0"/>
                        </a:rPr>
                        <a:t>WEAKNESSES</a:t>
                      </a:r>
                    </a:p>
                  </a:txBody>
                  <a:tcPr marL="86599" marR="86599" marT="43300" marB="43300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32996">
                <a:tc>
                  <a:txBody>
                    <a:bodyPr/>
                    <a:lstStyle/>
                    <a:p>
                      <a:endParaRPr lang="en-US" sz="1200" b="0" i="0" dirty="0">
                        <a:solidFill>
                          <a:schemeClr val="bg2">
                            <a:lumMod val="50000"/>
                          </a:schemeClr>
                        </a:solidFill>
                        <a:latin typeface="Calibri Light" panose="020F0302020204030204" pitchFamily="34" charset="0"/>
                        <a:ea typeface="Helvetica" charset="0"/>
                        <a:cs typeface="Calibri Light" panose="020F0302020204030204" pitchFamily="34" charset="0"/>
                      </a:endParaRPr>
                    </a:p>
                    <a:p>
                      <a:r>
                        <a:rPr lang="en-US" sz="1200" b="0" i="0" dirty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Calibri Light" panose="020F0302020204030204" pitchFamily="34" charset="0"/>
                          <a:ea typeface="Helvetica" charset="0"/>
                          <a:cs typeface="Calibri Light" panose="020F0302020204030204" pitchFamily="34" charset="0"/>
                        </a:rPr>
                        <a:t>1.</a:t>
                      </a:r>
                    </a:p>
                  </a:txBody>
                  <a:tcPr marL="86599" marR="86599" marT="43300" marB="43300"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32996">
                <a:tc>
                  <a:txBody>
                    <a:bodyPr/>
                    <a:lstStyle/>
                    <a:p>
                      <a:endParaRPr lang="en-US" sz="1200" b="0" i="0" dirty="0">
                        <a:solidFill>
                          <a:schemeClr val="bg2">
                            <a:lumMod val="50000"/>
                          </a:schemeClr>
                        </a:solidFill>
                        <a:latin typeface="Calibri Light" panose="020F0302020204030204" pitchFamily="34" charset="0"/>
                        <a:ea typeface="Helvetica" charset="0"/>
                        <a:cs typeface="Calibri Light" panose="020F0302020204030204" pitchFamily="34" charset="0"/>
                      </a:endParaRPr>
                    </a:p>
                    <a:p>
                      <a:r>
                        <a:rPr lang="en-US" sz="1200" b="0" i="0" dirty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Calibri Light" panose="020F0302020204030204" pitchFamily="34" charset="0"/>
                          <a:ea typeface="Helvetica" charset="0"/>
                          <a:cs typeface="Calibri Light" panose="020F0302020204030204" pitchFamily="34" charset="0"/>
                        </a:rPr>
                        <a:t>2.</a:t>
                      </a:r>
                    </a:p>
                  </a:txBody>
                  <a:tcPr marL="86599" marR="86599" marT="43300" marB="43300"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32996">
                <a:tc>
                  <a:txBody>
                    <a:bodyPr/>
                    <a:lstStyle/>
                    <a:p>
                      <a:endParaRPr lang="en-US" sz="1200" b="0" i="0" dirty="0">
                        <a:solidFill>
                          <a:schemeClr val="bg2">
                            <a:lumMod val="50000"/>
                          </a:schemeClr>
                        </a:solidFill>
                        <a:latin typeface="Calibri Light" panose="020F0302020204030204" pitchFamily="34" charset="0"/>
                        <a:ea typeface="Helvetica" charset="0"/>
                        <a:cs typeface="Calibri Light" panose="020F0302020204030204" pitchFamily="34" charset="0"/>
                      </a:endParaRPr>
                    </a:p>
                    <a:p>
                      <a:r>
                        <a:rPr lang="en-US" sz="1200" b="0" i="0" dirty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Calibri Light" panose="020F0302020204030204" pitchFamily="34" charset="0"/>
                          <a:ea typeface="Helvetica" charset="0"/>
                          <a:cs typeface="Calibri Light" panose="020F0302020204030204" pitchFamily="34" charset="0"/>
                        </a:rPr>
                        <a:t>3.</a:t>
                      </a:r>
                    </a:p>
                  </a:txBody>
                  <a:tcPr marL="86599" marR="86599" marT="43300" marB="43300"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51" name="Table 5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3425419"/>
              </p:ext>
            </p:extLst>
          </p:nvPr>
        </p:nvGraphicFramePr>
        <p:xfrm>
          <a:off x="736277" y="1938081"/>
          <a:ext cx="8910921" cy="476428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891092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76428">
                <a:tc>
                  <a:txBody>
                    <a:bodyPr/>
                    <a:lstStyle/>
                    <a:p>
                      <a:pPr rtl="0"/>
                      <a:r>
                        <a:rPr lang="en-US" sz="1800" b="1" i="0" u="none" strike="noStrike" kern="1200" baseline="0" dirty="0">
                          <a:solidFill>
                            <a:srgbClr val="1A2A36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    </a:t>
                      </a:r>
                      <a:r>
                        <a:rPr lang="en-US" sz="1800" b="1" i="0" u="none" strike="noStrike" kern="1200" dirty="0">
                          <a:solidFill>
                            <a:srgbClr val="1A2A36"/>
                          </a:solidFill>
                          <a:effectLst/>
                          <a:latin typeface="Calibri" panose="020F0502020204030204" pitchFamily="34" charset="0"/>
                          <a:ea typeface="Helvetica" charset="0"/>
                          <a:cs typeface="Calibri" panose="020F0502020204030204" pitchFamily="34" charset="0"/>
                        </a:rPr>
                        <a:t>What is your company’s competitive advantage?</a:t>
                      </a:r>
                      <a:endParaRPr lang="en-US" b="1" i="0" dirty="0">
                        <a:solidFill>
                          <a:srgbClr val="1A2A36"/>
                        </a:solidFill>
                        <a:effectLst/>
                        <a:latin typeface="Calibri" panose="020F0502020204030204" pitchFamily="34" charset="0"/>
                        <a:ea typeface="Helvetica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5" name="Title 1">
            <a:extLst>
              <a:ext uri="{FF2B5EF4-FFF2-40B4-BE49-F238E27FC236}">
                <a16:creationId xmlns:a16="http://schemas.microsoft.com/office/drawing/2014/main" id="{B6671E87-80BF-0B49-A177-F0E46FEA043C}"/>
              </a:ext>
            </a:extLst>
          </p:cNvPr>
          <p:cNvSpPr txBox="1">
            <a:spLocks/>
          </p:cNvSpPr>
          <p:nvPr/>
        </p:nvSpPr>
        <p:spPr>
          <a:xfrm>
            <a:off x="897626" y="381454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700" b="1" dirty="0">
                <a:latin typeface="Calibri" panose="020F0502020204030204" pitchFamily="34" charset="0"/>
                <a:ea typeface="Lato" charset="0"/>
                <a:cs typeface="Calibri" panose="020F0502020204030204" pitchFamily="34" charset="0"/>
              </a:rPr>
              <a:t>Sales Battlecards</a:t>
            </a: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1959F446-BEF1-244C-BDDC-015543C5C9C8}"/>
              </a:ext>
            </a:extLst>
          </p:cNvPr>
          <p:cNvCxnSpPr/>
          <p:nvPr/>
        </p:nvCxnSpPr>
        <p:spPr>
          <a:xfrm>
            <a:off x="984466" y="1518154"/>
            <a:ext cx="973394" cy="0"/>
          </a:xfrm>
          <a:prstGeom prst="line">
            <a:avLst/>
          </a:prstGeom>
          <a:ln w="38100">
            <a:solidFill>
              <a:srgbClr val="1A2A3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Picture 2" descr="A white text on a black background&#10;&#10;Description automatically generated">
            <a:extLst>
              <a:ext uri="{FF2B5EF4-FFF2-40B4-BE49-F238E27FC236}">
                <a16:creationId xmlns:a16="http://schemas.microsoft.com/office/drawing/2014/main" id="{F6195DD0-5675-1E0C-7FA5-74D0B708D7B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4246" y="6526760"/>
            <a:ext cx="945614" cy="2307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1537643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>
            <a:extLst>
              <a:ext uri="{FF2B5EF4-FFF2-40B4-BE49-F238E27FC236}">
                <a16:creationId xmlns:a16="http://schemas.microsoft.com/office/drawing/2014/main" id="{405986BB-6F10-924A-B953-6FFA608321FC}"/>
              </a:ext>
            </a:extLst>
          </p:cNvPr>
          <p:cNvSpPr/>
          <p:nvPr/>
        </p:nvSpPr>
        <p:spPr>
          <a:xfrm>
            <a:off x="0" y="10841"/>
            <a:ext cx="12192000" cy="6857999"/>
          </a:xfrm>
          <a:prstGeom prst="rect">
            <a:avLst/>
          </a:prstGeom>
          <a:solidFill>
            <a:srgbClr val="48158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65" name="Group 64">
            <a:extLst>
              <a:ext uri="{FF2B5EF4-FFF2-40B4-BE49-F238E27FC236}">
                <a16:creationId xmlns:a16="http://schemas.microsoft.com/office/drawing/2014/main" id="{3A8C87CE-A7E2-6F40-9E9E-DA0F9F0D8C27}"/>
              </a:ext>
            </a:extLst>
          </p:cNvPr>
          <p:cNvGrpSpPr/>
          <p:nvPr/>
        </p:nvGrpSpPr>
        <p:grpSpPr>
          <a:xfrm>
            <a:off x="10387693" y="3117269"/>
            <a:ext cx="1239157" cy="3741321"/>
            <a:chOff x="8003865" y="4339710"/>
            <a:chExt cx="838199" cy="2783803"/>
          </a:xfrm>
          <a:solidFill>
            <a:srgbClr val="FF7AD1"/>
          </a:solidFill>
        </p:grpSpPr>
        <p:sp>
          <p:nvSpPr>
            <p:cNvPr id="66" name="Oval 65">
              <a:extLst>
                <a:ext uri="{FF2B5EF4-FFF2-40B4-BE49-F238E27FC236}">
                  <a16:creationId xmlns:a16="http://schemas.microsoft.com/office/drawing/2014/main" id="{1C9B9E9E-9CA9-4742-83A8-35D5B71B7BA4}"/>
                </a:ext>
              </a:extLst>
            </p:cNvPr>
            <p:cNvSpPr/>
            <p:nvPr/>
          </p:nvSpPr>
          <p:spPr>
            <a:xfrm>
              <a:off x="8003865" y="4339710"/>
              <a:ext cx="838199" cy="838199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Rectangle 66">
              <a:extLst>
                <a:ext uri="{FF2B5EF4-FFF2-40B4-BE49-F238E27FC236}">
                  <a16:creationId xmlns:a16="http://schemas.microsoft.com/office/drawing/2014/main" id="{037EA71D-5BD3-884B-A2AD-3166466ADF6C}"/>
                </a:ext>
              </a:extLst>
            </p:cNvPr>
            <p:cNvSpPr/>
            <p:nvPr/>
          </p:nvSpPr>
          <p:spPr>
            <a:xfrm>
              <a:off x="8003865" y="4758813"/>
              <a:ext cx="838199" cy="23647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8" name="Round Same Side Corner Rectangle 67">
            <a:extLst>
              <a:ext uri="{FF2B5EF4-FFF2-40B4-BE49-F238E27FC236}">
                <a16:creationId xmlns:a16="http://schemas.microsoft.com/office/drawing/2014/main" id="{E5742AC6-95A9-3649-BA34-EB5CEB36E6B7}"/>
              </a:ext>
            </a:extLst>
          </p:cNvPr>
          <p:cNvSpPr/>
          <p:nvPr/>
        </p:nvSpPr>
        <p:spPr>
          <a:xfrm>
            <a:off x="9143509" y="4442832"/>
            <a:ext cx="1244184" cy="2415758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E7D1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68B60876-DA6A-164F-93B3-2C84036BF83E}"/>
              </a:ext>
            </a:extLst>
          </p:cNvPr>
          <p:cNvSpPr/>
          <p:nvPr/>
        </p:nvSpPr>
        <p:spPr>
          <a:xfrm>
            <a:off x="0" y="10841"/>
            <a:ext cx="12192000" cy="6405859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18900000" algn="bl" rotWithShape="0">
              <a:schemeClr val="bg1"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0E3BE5A6-2C0F-AA48-9166-71B7DEF8A89F}"/>
              </a:ext>
            </a:extLst>
          </p:cNvPr>
          <p:cNvSpPr txBox="1"/>
          <p:nvPr/>
        </p:nvSpPr>
        <p:spPr>
          <a:xfrm>
            <a:off x="1288159" y="6518234"/>
            <a:ext cx="535694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solidFill>
                  <a:schemeClr val="bg1"/>
                </a:solidFill>
                <a:latin typeface="+mj-lt"/>
              </a:rPr>
              <a:t>| </a:t>
            </a:r>
            <a:r>
              <a:rPr lang="en-US" sz="900" dirty="0">
                <a:solidFill>
                  <a:schemeClr val="tx2">
                    <a:lumMod val="20000"/>
                    <a:lumOff val="80000"/>
                  </a:schemeClr>
                </a:solidFill>
                <a:latin typeface="+mj-lt"/>
              </a:rPr>
              <a:t>Competitive Intelligence Automation</a:t>
            </a:r>
          </a:p>
        </p:txBody>
      </p:sp>
      <p:graphicFrame>
        <p:nvGraphicFramePr>
          <p:cNvPr id="54" name="Table 53">
            <a:extLst>
              <a:ext uri="{FF2B5EF4-FFF2-40B4-BE49-F238E27FC236}">
                <a16:creationId xmlns:a16="http://schemas.microsoft.com/office/drawing/2014/main" id="{C159A25A-50DE-5A46-B3F3-8EEE1FC3808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05186801"/>
              </p:ext>
            </p:extLst>
          </p:nvPr>
        </p:nvGraphicFramePr>
        <p:xfrm>
          <a:off x="1126170" y="2257221"/>
          <a:ext cx="2624258" cy="44040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62425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40405">
                <a:tc>
                  <a:txBody>
                    <a:bodyPr/>
                    <a:lstStyle/>
                    <a:p>
                      <a:r>
                        <a:rPr lang="en-US" sz="1600" b="1" i="0" dirty="0">
                          <a:solidFill>
                            <a:srgbClr val="1A2A36"/>
                          </a:solidFill>
                          <a:latin typeface="Calibri" panose="020F0502020204030204" pitchFamily="34" charset="0"/>
                          <a:ea typeface="Helvetica Neue Light" charset="0"/>
                          <a:cs typeface="Calibri" panose="020F0502020204030204" pitchFamily="34" charset="0"/>
                        </a:rPr>
                        <a:t>   </a:t>
                      </a:r>
                      <a:r>
                        <a:rPr lang="en-US" sz="1800" b="1" i="0" dirty="0">
                          <a:solidFill>
                            <a:srgbClr val="1A2A36"/>
                          </a:solidFill>
                          <a:latin typeface="Calibri" panose="020F0502020204030204" pitchFamily="34" charset="0"/>
                          <a:ea typeface="Helvetica Light" charset="0"/>
                          <a:cs typeface="Calibri" panose="020F0502020204030204" pitchFamily="34" charset="0"/>
                        </a:rPr>
                        <a:t>COMPETITOR</a:t>
                      </a:r>
                      <a:r>
                        <a:rPr lang="en-US" sz="1800" b="1" i="0" baseline="0" dirty="0">
                          <a:solidFill>
                            <a:srgbClr val="1A2A36"/>
                          </a:solidFill>
                          <a:latin typeface="Calibri" panose="020F0502020204030204" pitchFamily="34" charset="0"/>
                          <a:ea typeface="Helvetica Light" charset="0"/>
                          <a:cs typeface="Calibri" panose="020F0502020204030204" pitchFamily="34" charset="0"/>
                        </a:rPr>
                        <a:t>  1</a:t>
                      </a:r>
                      <a:endParaRPr lang="en-US" sz="1800" b="1" i="0" dirty="0">
                        <a:solidFill>
                          <a:srgbClr val="1A2A36"/>
                        </a:solidFill>
                        <a:latin typeface="Calibri" panose="020F0502020204030204" pitchFamily="34" charset="0"/>
                        <a:ea typeface="Helvetica Light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55" name="Table 54">
            <a:extLst>
              <a:ext uri="{FF2B5EF4-FFF2-40B4-BE49-F238E27FC236}">
                <a16:creationId xmlns:a16="http://schemas.microsoft.com/office/drawing/2014/main" id="{31065B2D-45CA-E649-A53F-38680E30AB0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91779790"/>
              </p:ext>
            </p:extLst>
          </p:nvPr>
        </p:nvGraphicFramePr>
        <p:xfrm>
          <a:off x="4850153" y="2257221"/>
          <a:ext cx="2624922" cy="44040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62492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40405">
                <a:tc>
                  <a:txBody>
                    <a:bodyPr/>
                    <a:lstStyle/>
                    <a:p>
                      <a:r>
                        <a:rPr lang="en-US" sz="1600" b="1" i="0" dirty="0">
                          <a:solidFill>
                            <a:srgbClr val="1A2A36"/>
                          </a:solidFill>
                          <a:latin typeface="Calibri" panose="020F0502020204030204" pitchFamily="34" charset="0"/>
                          <a:ea typeface="Helvetica Neue Light" charset="0"/>
                          <a:cs typeface="Calibri" panose="020F0502020204030204" pitchFamily="34" charset="0"/>
                        </a:rPr>
                        <a:t>   </a:t>
                      </a:r>
                      <a:r>
                        <a:rPr lang="en-US" sz="1800" b="1" i="0" dirty="0">
                          <a:solidFill>
                            <a:srgbClr val="1A2A36"/>
                          </a:solidFill>
                          <a:latin typeface="Calibri" panose="020F0502020204030204" pitchFamily="34" charset="0"/>
                          <a:ea typeface="Helvetica Light" charset="0"/>
                          <a:cs typeface="Calibri" panose="020F0502020204030204" pitchFamily="34" charset="0"/>
                        </a:rPr>
                        <a:t>COMPETITOR</a:t>
                      </a:r>
                      <a:r>
                        <a:rPr lang="en-US" sz="1800" b="1" i="0" baseline="0" dirty="0">
                          <a:solidFill>
                            <a:srgbClr val="1A2A36"/>
                          </a:solidFill>
                          <a:latin typeface="Calibri" panose="020F0502020204030204" pitchFamily="34" charset="0"/>
                          <a:ea typeface="Helvetica Light" charset="0"/>
                          <a:cs typeface="Calibri" panose="020F0502020204030204" pitchFamily="34" charset="0"/>
                        </a:rPr>
                        <a:t>  2</a:t>
                      </a:r>
                      <a:endParaRPr lang="en-US" sz="1800" b="1" i="0" dirty="0">
                        <a:solidFill>
                          <a:srgbClr val="1A2A36"/>
                        </a:solidFill>
                        <a:latin typeface="Calibri" panose="020F0502020204030204" pitchFamily="34" charset="0"/>
                        <a:ea typeface="Helvetica Light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56" name="Table 55">
            <a:extLst>
              <a:ext uri="{FF2B5EF4-FFF2-40B4-BE49-F238E27FC236}">
                <a16:creationId xmlns:a16="http://schemas.microsoft.com/office/drawing/2014/main" id="{32A2D65F-B17E-3C44-9C92-0B82AD4F506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18615211"/>
              </p:ext>
            </p:extLst>
          </p:nvPr>
        </p:nvGraphicFramePr>
        <p:xfrm>
          <a:off x="8440908" y="2223768"/>
          <a:ext cx="2624922" cy="44040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62492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40405">
                <a:tc>
                  <a:txBody>
                    <a:bodyPr/>
                    <a:lstStyle/>
                    <a:p>
                      <a:r>
                        <a:rPr lang="en-US" sz="1800" b="1" i="0" dirty="0">
                          <a:solidFill>
                            <a:srgbClr val="1A2A36"/>
                          </a:solidFill>
                          <a:latin typeface="Calibri" panose="020F0502020204030204" pitchFamily="34" charset="0"/>
                          <a:ea typeface="Helvetica Neue Light" charset="0"/>
                          <a:cs typeface="Calibri" panose="020F0502020204030204" pitchFamily="34" charset="0"/>
                        </a:rPr>
                        <a:t>   </a:t>
                      </a:r>
                      <a:r>
                        <a:rPr lang="en-US" sz="1800" b="1" i="0" dirty="0">
                          <a:solidFill>
                            <a:srgbClr val="1A2A36"/>
                          </a:solidFill>
                          <a:latin typeface="Calibri" panose="020F0502020204030204" pitchFamily="34" charset="0"/>
                          <a:ea typeface="Helvetica Light" charset="0"/>
                          <a:cs typeface="Calibri" panose="020F0502020204030204" pitchFamily="34" charset="0"/>
                        </a:rPr>
                        <a:t>COMPETITOR</a:t>
                      </a:r>
                      <a:r>
                        <a:rPr lang="en-US" sz="1800" b="1" i="0" baseline="0" dirty="0">
                          <a:solidFill>
                            <a:srgbClr val="1A2A36"/>
                          </a:solidFill>
                          <a:latin typeface="Calibri" panose="020F0502020204030204" pitchFamily="34" charset="0"/>
                          <a:ea typeface="Helvetica Light" charset="0"/>
                          <a:cs typeface="Calibri" panose="020F0502020204030204" pitchFamily="34" charset="0"/>
                        </a:rPr>
                        <a:t>  3</a:t>
                      </a:r>
                      <a:endParaRPr lang="en-US" sz="1800" b="1" i="0" dirty="0">
                        <a:solidFill>
                          <a:srgbClr val="1A2A36"/>
                        </a:solidFill>
                        <a:latin typeface="Calibri" panose="020F0502020204030204" pitchFamily="34" charset="0"/>
                        <a:ea typeface="Helvetica Light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59" name="Oval 58">
            <a:extLst>
              <a:ext uri="{FF2B5EF4-FFF2-40B4-BE49-F238E27FC236}">
                <a16:creationId xmlns:a16="http://schemas.microsoft.com/office/drawing/2014/main" id="{442934D4-7037-E64A-BCD6-F56AB4826F31}"/>
              </a:ext>
            </a:extLst>
          </p:cNvPr>
          <p:cNvSpPr/>
          <p:nvPr/>
        </p:nvSpPr>
        <p:spPr>
          <a:xfrm>
            <a:off x="896598" y="2265687"/>
            <a:ext cx="298473" cy="298473"/>
          </a:xfrm>
          <a:prstGeom prst="ellipse">
            <a:avLst/>
          </a:prstGeom>
          <a:solidFill>
            <a:srgbClr val="DFD2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0000"/>
              </a:solidFill>
            </a:endParaRPr>
          </a:p>
        </p:txBody>
      </p:sp>
      <p:sp>
        <p:nvSpPr>
          <p:cNvPr id="60" name="Oval 59">
            <a:extLst>
              <a:ext uri="{FF2B5EF4-FFF2-40B4-BE49-F238E27FC236}">
                <a16:creationId xmlns:a16="http://schemas.microsoft.com/office/drawing/2014/main" id="{01A887EC-D8E9-C544-9E18-A263FE58D90F}"/>
              </a:ext>
            </a:extLst>
          </p:cNvPr>
          <p:cNvSpPr/>
          <p:nvPr/>
        </p:nvSpPr>
        <p:spPr>
          <a:xfrm>
            <a:off x="4573897" y="2265687"/>
            <a:ext cx="298473" cy="298473"/>
          </a:xfrm>
          <a:prstGeom prst="ellipse">
            <a:avLst/>
          </a:prstGeom>
          <a:solidFill>
            <a:srgbClr val="B880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0000"/>
              </a:solidFill>
            </a:endParaRPr>
          </a:p>
        </p:txBody>
      </p:sp>
      <p:sp>
        <p:nvSpPr>
          <p:cNvPr id="61" name="Oval 60">
            <a:extLst>
              <a:ext uri="{FF2B5EF4-FFF2-40B4-BE49-F238E27FC236}">
                <a16:creationId xmlns:a16="http://schemas.microsoft.com/office/drawing/2014/main" id="{07DBF5D1-0C2A-A942-9BFA-6E3694EFC0A6}"/>
              </a:ext>
            </a:extLst>
          </p:cNvPr>
          <p:cNvSpPr/>
          <p:nvPr/>
        </p:nvSpPr>
        <p:spPr>
          <a:xfrm>
            <a:off x="8164416" y="2265687"/>
            <a:ext cx="298473" cy="298473"/>
          </a:xfrm>
          <a:prstGeom prst="ellipse">
            <a:avLst/>
          </a:prstGeom>
          <a:solidFill>
            <a:srgbClr val="6C31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0000"/>
              </a:solidFill>
            </a:endParaRPr>
          </a:p>
        </p:txBody>
      </p:sp>
      <p:sp>
        <p:nvSpPr>
          <p:cNvPr id="62" name="Title 1">
            <a:extLst>
              <a:ext uri="{FF2B5EF4-FFF2-40B4-BE49-F238E27FC236}">
                <a16:creationId xmlns:a16="http://schemas.microsoft.com/office/drawing/2014/main" id="{094638C6-9F5A-7246-92F8-7705B66B1699}"/>
              </a:ext>
            </a:extLst>
          </p:cNvPr>
          <p:cNvSpPr txBox="1">
            <a:spLocks/>
          </p:cNvSpPr>
          <p:nvPr/>
        </p:nvSpPr>
        <p:spPr>
          <a:xfrm>
            <a:off x="897626" y="381454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700" b="1" dirty="0">
                <a:latin typeface="Calibri" panose="020F0502020204030204" pitchFamily="34" charset="0"/>
                <a:ea typeface="Lato" charset="0"/>
                <a:cs typeface="Calibri" panose="020F0502020204030204" pitchFamily="34" charset="0"/>
              </a:rPr>
              <a:t>Sales Battlecards</a:t>
            </a:r>
          </a:p>
        </p:txBody>
      </p:sp>
      <p:cxnSp>
        <p:nvCxnSpPr>
          <p:cNvPr id="63" name="Straight Connector 62">
            <a:extLst>
              <a:ext uri="{FF2B5EF4-FFF2-40B4-BE49-F238E27FC236}">
                <a16:creationId xmlns:a16="http://schemas.microsoft.com/office/drawing/2014/main" id="{BA34E4EF-3409-AC47-BF3B-CC7673D7833C}"/>
              </a:ext>
            </a:extLst>
          </p:cNvPr>
          <p:cNvCxnSpPr/>
          <p:nvPr/>
        </p:nvCxnSpPr>
        <p:spPr>
          <a:xfrm>
            <a:off x="984466" y="1518154"/>
            <a:ext cx="973394" cy="0"/>
          </a:xfrm>
          <a:prstGeom prst="line">
            <a:avLst/>
          </a:prstGeom>
          <a:ln w="38100">
            <a:solidFill>
              <a:srgbClr val="1A2A3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1" name="Table 20">
            <a:extLst>
              <a:ext uri="{FF2B5EF4-FFF2-40B4-BE49-F238E27FC236}">
                <a16:creationId xmlns:a16="http://schemas.microsoft.com/office/drawing/2014/main" id="{1655BB09-6434-E34B-9AFB-CB845E16752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67787170"/>
              </p:ext>
            </p:extLst>
          </p:nvPr>
        </p:nvGraphicFramePr>
        <p:xfrm>
          <a:off x="1283103" y="2509655"/>
          <a:ext cx="2996838" cy="3267487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9968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545098">
                <a:tc>
                  <a:txBody>
                    <a:bodyPr/>
                    <a:lstStyle/>
                    <a:p>
                      <a:endParaRPr lang="en-US" sz="1400" b="0" i="0" dirty="0">
                        <a:solidFill>
                          <a:schemeClr val="bg2">
                            <a:lumMod val="50000"/>
                          </a:schemeClr>
                        </a:solidFill>
                        <a:latin typeface="Calibri Light" panose="020F0302020204030204" pitchFamily="34" charset="0"/>
                        <a:ea typeface="Helvetica" charset="0"/>
                        <a:cs typeface="Calibri Light" panose="020F0302020204030204" pitchFamily="34" charset="0"/>
                      </a:endParaRPr>
                    </a:p>
                    <a:p>
                      <a:r>
                        <a:rPr lang="en-US" sz="1400" b="1" i="0" dirty="0">
                          <a:solidFill>
                            <a:srgbClr val="1A2A36"/>
                          </a:solidFill>
                          <a:latin typeface="Calibri" panose="020F0502020204030204" pitchFamily="34" charset="0"/>
                          <a:ea typeface="Helvetica Light" charset="0"/>
                          <a:cs typeface="Calibri" panose="020F0502020204030204" pitchFamily="34" charset="0"/>
                        </a:rPr>
                        <a:t>KILL POINTS</a:t>
                      </a:r>
                    </a:p>
                  </a:txBody>
                  <a:tcPr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41997">
                <a:tc>
                  <a:txBody>
                    <a:bodyPr/>
                    <a:lstStyle/>
                    <a:p>
                      <a:endParaRPr lang="en-US" sz="1200" b="0" i="0" dirty="0">
                        <a:solidFill>
                          <a:schemeClr val="bg2">
                            <a:lumMod val="50000"/>
                          </a:schemeClr>
                        </a:solidFill>
                        <a:latin typeface="Calibri Light" panose="020F0302020204030204" pitchFamily="34" charset="0"/>
                        <a:ea typeface="Helvetica" charset="0"/>
                        <a:cs typeface="Calibri Light" panose="020F0302020204030204" pitchFamily="34" charset="0"/>
                      </a:endParaRPr>
                    </a:p>
                    <a:p>
                      <a:r>
                        <a:rPr lang="en-US" sz="1200" b="0" i="0" dirty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Calibri Light" panose="020F0302020204030204" pitchFamily="34" charset="0"/>
                          <a:ea typeface="Helvetica" charset="0"/>
                          <a:cs typeface="Calibri Light" panose="020F0302020204030204" pitchFamily="34" charset="0"/>
                        </a:rPr>
                        <a:t>1.</a:t>
                      </a:r>
                    </a:p>
                  </a:txBody>
                  <a:tcP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45098">
                <a:tc>
                  <a:txBody>
                    <a:bodyPr/>
                    <a:lstStyle/>
                    <a:p>
                      <a:endParaRPr lang="en-US" sz="1200" b="0" i="0" dirty="0">
                        <a:solidFill>
                          <a:schemeClr val="bg2">
                            <a:lumMod val="50000"/>
                          </a:schemeClr>
                        </a:solidFill>
                        <a:latin typeface="Calibri Light" panose="020F0302020204030204" pitchFamily="34" charset="0"/>
                        <a:ea typeface="Helvetica" charset="0"/>
                        <a:cs typeface="Calibri Light" panose="020F0302020204030204" pitchFamily="34" charset="0"/>
                      </a:endParaRPr>
                    </a:p>
                    <a:p>
                      <a:r>
                        <a:rPr lang="en-US" sz="1200" b="0" i="0" dirty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Calibri Light" panose="020F0302020204030204" pitchFamily="34" charset="0"/>
                          <a:ea typeface="Helvetica" charset="0"/>
                          <a:cs typeface="Calibri Light" panose="020F0302020204030204" pitchFamily="34" charset="0"/>
                        </a:rPr>
                        <a:t>2.</a:t>
                      </a:r>
                    </a:p>
                  </a:txBody>
                  <a:tcP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45098">
                <a:tc>
                  <a:txBody>
                    <a:bodyPr/>
                    <a:lstStyle/>
                    <a:p>
                      <a:endParaRPr lang="en-US" sz="1200" b="0" i="0" dirty="0">
                        <a:solidFill>
                          <a:schemeClr val="bg2">
                            <a:lumMod val="50000"/>
                          </a:schemeClr>
                        </a:solidFill>
                        <a:latin typeface="Calibri Light" panose="020F0302020204030204" pitchFamily="34" charset="0"/>
                        <a:ea typeface="Helvetica" charset="0"/>
                        <a:cs typeface="Calibri Light" panose="020F0302020204030204" pitchFamily="34" charset="0"/>
                      </a:endParaRPr>
                    </a:p>
                    <a:p>
                      <a:r>
                        <a:rPr lang="en-US" sz="1200" b="0" i="0" dirty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Calibri Light" panose="020F0302020204030204" pitchFamily="34" charset="0"/>
                          <a:ea typeface="Helvetica" charset="0"/>
                          <a:cs typeface="Calibri Light" panose="020F0302020204030204" pitchFamily="34" charset="0"/>
                        </a:rPr>
                        <a:t>3.</a:t>
                      </a:r>
                    </a:p>
                  </a:txBody>
                  <a:tcP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45098">
                <a:tc>
                  <a:txBody>
                    <a:bodyPr/>
                    <a:lstStyle/>
                    <a:p>
                      <a:endParaRPr lang="en-US" sz="1200" b="0" i="0" dirty="0">
                        <a:solidFill>
                          <a:schemeClr val="bg2">
                            <a:lumMod val="50000"/>
                          </a:schemeClr>
                        </a:solidFill>
                        <a:latin typeface="Calibri Light" panose="020F0302020204030204" pitchFamily="34" charset="0"/>
                        <a:ea typeface="Helvetica" charset="0"/>
                        <a:cs typeface="Calibri Light" panose="020F0302020204030204" pitchFamily="34" charset="0"/>
                      </a:endParaRPr>
                    </a:p>
                    <a:p>
                      <a:r>
                        <a:rPr lang="en-US" sz="1200" b="0" i="0" dirty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Calibri Light" panose="020F0302020204030204" pitchFamily="34" charset="0"/>
                          <a:ea typeface="Helvetica" charset="0"/>
                          <a:cs typeface="Calibri Light" panose="020F0302020204030204" pitchFamily="34" charset="0"/>
                        </a:rPr>
                        <a:t>4.</a:t>
                      </a:r>
                    </a:p>
                  </a:txBody>
                  <a:tcP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45098">
                <a:tc>
                  <a:txBody>
                    <a:bodyPr/>
                    <a:lstStyle/>
                    <a:p>
                      <a:endParaRPr lang="en-US" sz="1200" b="0" i="0" dirty="0">
                        <a:solidFill>
                          <a:schemeClr val="bg2">
                            <a:lumMod val="50000"/>
                          </a:schemeClr>
                        </a:solidFill>
                        <a:latin typeface="Calibri Light" panose="020F0302020204030204" pitchFamily="34" charset="0"/>
                        <a:ea typeface="Helvetica" charset="0"/>
                        <a:cs typeface="Calibri Light" panose="020F0302020204030204" pitchFamily="34" charset="0"/>
                      </a:endParaRPr>
                    </a:p>
                    <a:p>
                      <a:r>
                        <a:rPr lang="en-US" sz="1200" b="0" i="0" dirty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Calibri Light" panose="020F0302020204030204" pitchFamily="34" charset="0"/>
                          <a:ea typeface="Helvetica" charset="0"/>
                          <a:cs typeface="Calibri Light" panose="020F0302020204030204" pitchFamily="34" charset="0"/>
                        </a:rPr>
                        <a:t>5.</a:t>
                      </a:r>
                    </a:p>
                  </a:txBody>
                  <a:tcP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aphicFrame>
        <p:nvGraphicFramePr>
          <p:cNvPr id="22" name="Table 21">
            <a:extLst>
              <a:ext uri="{FF2B5EF4-FFF2-40B4-BE49-F238E27FC236}">
                <a16:creationId xmlns:a16="http://schemas.microsoft.com/office/drawing/2014/main" id="{E556E897-849E-C546-AEB3-AF995CE0A0C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38083630"/>
              </p:ext>
            </p:extLst>
          </p:nvPr>
        </p:nvGraphicFramePr>
        <p:xfrm>
          <a:off x="8630012" y="2523032"/>
          <a:ext cx="2996838" cy="3267487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9968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545098">
                <a:tc>
                  <a:txBody>
                    <a:bodyPr/>
                    <a:lstStyle/>
                    <a:p>
                      <a:endParaRPr lang="en-US" sz="1400" b="0" i="0" dirty="0">
                        <a:solidFill>
                          <a:schemeClr val="bg2">
                            <a:lumMod val="50000"/>
                          </a:schemeClr>
                        </a:solidFill>
                        <a:latin typeface="Calibri Light" panose="020F0302020204030204" pitchFamily="34" charset="0"/>
                        <a:ea typeface="Helvetica" charset="0"/>
                        <a:cs typeface="Calibri Light" panose="020F0302020204030204" pitchFamily="34" charset="0"/>
                      </a:endParaRPr>
                    </a:p>
                    <a:p>
                      <a:r>
                        <a:rPr lang="en-US" sz="1400" b="1" i="0" dirty="0">
                          <a:solidFill>
                            <a:srgbClr val="1A2A36"/>
                          </a:solidFill>
                          <a:latin typeface="Calibri" panose="020F0502020204030204" pitchFamily="34" charset="0"/>
                          <a:ea typeface="Helvetica Light" charset="0"/>
                          <a:cs typeface="Calibri" panose="020F0502020204030204" pitchFamily="34" charset="0"/>
                        </a:rPr>
                        <a:t>KILL POINTS</a:t>
                      </a:r>
                    </a:p>
                  </a:txBody>
                  <a:tcPr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41997">
                <a:tc>
                  <a:txBody>
                    <a:bodyPr/>
                    <a:lstStyle/>
                    <a:p>
                      <a:endParaRPr lang="en-US" sz="1200" b="0" i="0" dirty="0">
                        <a:solidFill>
                          <a:schemeClr val="bg2">
                            <a:lumMod val="50000"/>
                          </a:schemeClr>
                        </a:solidFill>
                        <a:latin typeface="Calibri Light" panose="020F0302020204030204" pitchFamily="34" charset="0"/>
                        <a:ea typeface="Helvetica" charset="0"/>
                        <a:cs typeface="Calibri Light" panose="020F0302020204030204" pitchFamily="34" charset="0"/>
                      </a:endParaRPr>
                    </a:p>
                    <a:p>
                      <a:r>
                        <a:rPr lang="en-US" sz="1200" b="0" i="0" dirty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Calibri Light" panose="020F0302020204030204" pitchFamily="34" charset="0"/>
                          <a:ea typeface="Helvetica" charset="0"/>
                          <a:cs typeface="Calibri Light" panose="020F0302020204030204" pitchFamily="34" charset="0"/>
                        </a:rPr>
                        <a:t>1.</a:t>
                      </a:r>
                    </a:p>
                  </a:txBody>
                  <a:tcP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45098">
                <a:tc>
                  <a:txBody>
                    <a:bodyPr/>
                    <a:lstStyle/>
                    <a:p>
                      <a:endParaRPr lang="en-US" sz="1200" b="0" i="0" dirty="0">
                        <a:solidFill>
                          <a:schemeClr val="bg2">
                            <a:lumMod val="50000"/>
                          </a:schemeClr>
                        </a:solidFill>
                        <a:latin typeface="Calibri Light" panose="020F0302020204030204" pitchFamily="34" charset="0"/>
                        <a:ea typeface="Helvetica" charset="0"/>
                        <a:cs typeface="Calibri Light" panose="020F0302020204030204" pitchFamily="34" charset="0"/>
                      </a:endParaRPr>
                    </a:p>
                    <a:p>
                      <a:r>
                        <a:rPr lang="en-US" sz="1200" b="0" i="0" dirty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Calibri Light" panose="020F0302020204030204" pitchFamily="34" charset="0"/>
                          <a:ea typeface="Helvetica" charset="0"/>
                          <a:cs typeface="Calibri Light" panose="020F0302020204030204" pitchFamily="34" charset="0"/>
                        </a:rPr>
                        <a:t>2.</a:t>
                      </a:r>
                    </a:p>
                  </a:txBody>
                  <a:tcP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45098">
                <a:tc>
                  <a:txBody>
                    <a:bodyPr/>
                    <a:lstStyle/>
                    <a:p>
                      <a:endParaRPr lang="en-US" sz="1200" b="0" i="0" dirty="0">
                        <a:solidFill>
                          <a:schemeClr val="bg2">
                            <a:lumMod val="50000"/>
                          </a:schemeClr>
                        </a:solidFill>
                        <a:latin typeface="Calibri Light" panose="020F0302020204030204" pitchFamily="34" charset="0"/>
                        <a:ea typeface="Helvetica" charset="0"/>
                        <a:cs typeface="Calibri Light" panose="020F0302020204030204" pitchFamily="34" charset="0"/>
                      </a:endParaRPr>
                    </a:p>
                    <a:p>
                      <a:r>
                        <a:rPr lang="en-US" sz="1200" b="0" i="0" dirty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Calibri Light" panose="020F0302020204030204" pitchFamily="34" charset="0"/>
                          <a:ea typeface="Helvetica" charset="0"/>
                          <a:cs typeface="Calibri Light" panose="020F0302020204030204" pitchFamily="34" charset="0"/>
                        </a:rPr>
                        <a:t>3.</a:t>
                      </a:r>
                    </a:p>
                  </a:txBody>
                  <a:tcP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45098">
                <a:tc>
                  <a:txBody>
                    <a:bodyPr/>
                    <a:lstStyle/>
                    <a:p>
                      <a:endParaRPr lang="en-US" sz="1200" b="0" i="0" dirty="0">
                        <a:solidFill>
                          <a:schemeClr val="bg2">
                            <a:lumMod val="50000"/>
                          </a:schemeClr>
                        </a:solidFill>
                        <a:latin typeface="Calibri Light" panose="020F0302020204030204" pitchFamily="34" charset="0"/>
                        <a:ea typeface="Helvetica" charset="0"/>
                        <a:cs typeface="Calibri Light" panose="020F0302020204030204" pitchFamily="34" charset="0"/>
                      </a:endParaRPr>
                    </a:p>
                    <a:p>
                      <a:r>
                        <a:rPr lang="en-US" sz="1200" b="0" i="0" dirty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Calibri Light" panose="020F0302020204030204" pitchFamily="34" charset="0"/>
                          <a:ea typeface="Helvetica" charset="0"/>
                          <a:cs typeface="Calibri Light" panose="020F0302020204030204" pitchFamily="34" charset="0"/>
                        </a:rPr>
                        <a:t>4.</a:t>
                      </a:r>
                    </a:p>
                  </a:txBody>
                  <a:tcP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45098">
                <a:tc>
                  <a:txBody>
                    <a:bodyPr/>
                    <a:lstStyle/>
                    <a:p>
                      <a:endParaRPr lang="en-US" sz="1200" b="0" i="0" dirty="0">
                        <a:solidFill>
                          <a:schemeClr val="bg2">
                            <a:lumMod val="50000"/>
                          </a:schemeClr>
                        </a:solidFill>
                        <a:latin typeface="Calibri Light" panose="020F0302020204030204" pitchFamily="34" charset="0"/>
                        <a:ea typeface="Helvetica" charset="0"/>
                        <a:cs typeface="Calibri Light" panose="020F0302020204030204" pitchFamily="34" charset="0"/>
                      </a:endParaRPr>
                    </a:p>
                    <a:p>
                      <a:r>
                        <a:rPr lang="en-US" sz="1200" b="0" i="0" dirty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Calibri Light" panose="020F0302020204030204" pitchFamily="34" charset="0"/>
                          <a:ea typeface="Helvetica" charset="0"/>
                          <a:cs typeface="Calibri Light" panose="020F0302020204030204" pitchFamily="34" charset="0"/>
                        </a:rPr>
                        <a:t>5.</a:t>
                      </a:r>
                    </a:p>
                  </a:txBody>
                  <a:tcP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aphicFrame>
        <p:nvGraphicFramePr>
          <p:cNvPr id="23" name="Table 22">
            <a:extLst>
              <a:ext uri="{FF2B5EF4-FFF2-40B4-BE49-F238E27FC236}">
                <a16:creationId xmlns:a16="http://schemas.microsoft.com/office/drawing/2014/main" id="{A0CDDFDE-A8CF-D644-AE8D-E246EC35FA7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32234472"/>
              </p:ext>
            </p:extLst>
          </p:nvPr>
        </p:nvGraphicFramePr>
        <p:xfrm>
          <a:off x="4991734" y="2521513"/>
          <a:ext cx="2996838" cy="3267487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9968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545098">
                <a:tc>
                  <a:txBody>
                    <a:bodyPr/>
                    <a:lstStyle/>
                    <a:p>
                      <a:endParaRPr lang="en-US" sz="1400" b="0" i="0" dirty="0">
                        <a:solidFill>
                          <a:schemeClr val="bg2">
                            <a:lumMod val="50000"/>
                          </a:schemeClr>
                        </a:solidFill>
                        <a:latin typeface="Calibri Light" panose="020F0302020204030204" pitchFamily="34" charset="0"/>
                        <a:ea typeface="Helvetica" charset="0"/>
                        <a:cs typeface="Calibri Light" panose="020F0302020204030204" pitchFamily="34" charset="0"/>
                      </a:endParaRPr>
                    </a:p>
                    <a:p>
                      <a:r>
                        <a:rPr lang="en-US" sz="1400" b="1" i="0" dirty="0">
                          <a:solidFill>
                            <a:srgbClr val="1A2A36"/>
                          </a:solidFill>
                          <a:latin typeface="Calibri" panose="020F0502020204030204" pitchFamily="34" charset="0"/>
                          <a:ea typeface="Helvetica Light" charset="0"/>
                          <a:cs typeface="Calibri" panose="020F0502020204030204" pitchFamily="34" charset="0"/>
                        </a:rPr>
                        <a:t>KILL POINTS</a:t>
                      </a:r>
                    </a:p>
                  </a:txBody>
                  <a:tcPr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41997">
                <a:tc>
                  <a:txBody>
                    <a:bodyPr/>
                    <a:lstStyle/>
                    <a:p>
                      <a:endParaRPr lang="en-US" sz="1200" b="0" i="0" dirty="0">
                        <a:solidFill>
                          <a:schemeClr val="bg2">
                            <a:lumMod val="50000"/>
                          </a:schemeClr>
                        </a:solidFill>
                        <a:latin typeface="Calibri Light" panose="020F0302020204030204" pitchFamily="34" charset="0"/>
                        <a:ea typeface="Helvetica" charset="0"/>
                        <a:cs typeface="Calibri Light" panose="020F0302020204030204" pitchFamily="34" charset="0"/>
                      </a:endParaRPr>
                    </a:p>
                    <a:p>
                      <a:r>
                        <a:rPr lang="en-US" sz="1200" b="0" i="0" dirty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Calibri Light" panose="020F0302020204030204" pitchFamily="34" charset="0"/>
                          <a:ea typeface="Helvetica" charset="0"/>
                          <a:cs typeface="Calibri Light" panose="020F0302020204030204" pitchFamily="34" charset="0"/>
                        </a:rPr>
                        <a:t>1.</a:t>
                      </a:r>
                    </a:p>
                  </a:txBody>
                  <a:tcP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45098">
                <a:tc>
                  <a:txBody>
                    <a:bodyPr/>
                    <a:lstStyle/>
                    <a:p>
                      <a:endParaRPr lang="en-US" sz="1200" b="0" i="0" dirty="0">
                        <a:solidFill>
                          <a:schemeClr val="bg2">
                            <a:lumMod val="50000"/>
                          </a:schemeClr>
                        </a:solidFill>
                        <a:latin typeface="Calibri Light" panose="020F0302020204030204" pitchFamily="34" charset="0"/>
                        <a:ea typeface="Helvetica" charset="0"/>
                        <a:cs typeface="Calibri Light" panose="020F0302020204030204" pitchFamily="34" charset="0"/>
                      </a:endParaRPr>
                    </a:p>
                    <a:p>
                      <a:r>
                        <a:rPr lang="en-US" sz="1200" b="0" i="0" dirty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Calibri Light" panose="020F0302020204030204" pitchFamily="34" charset="0"/>
                          <a:ea typeface="Helvetica" charset="0"/>
                          <a:cs typeface="Calibri Light" panose="020F0302020204030204" pitchFamily="34" charset="0"/>
                        </a:rPr>
                        <a:t>2.</a:t>
                      </a:r>
                    </a:p>
                  </a:txBody>
                  <a:tcP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45098">
                <a:tc>
                  <a:txBody>
                    <a:bodyPr/>
                    <a:lstStyle/>
                    <a:p>
                      <a:endParaRPr lang="en-US" sz="1200" b="0" i="0" dirty="0">
                        <a:solidFill>
                          <a:schemeClr val="bg2">
                            <a:lumMod val="50000"/>
                          </a:schemeClr>
                        </a:solidFill>
                        <a:latin typeface="Calibri Light" panose="020F0302020204030204" pitchFamily="34" charset="0"/>
                        <a:ea typeface="Helvetica" charset="0"/>
                        <a:cs typeface="Calibri Light" panose="020F0302020204030204" pitchFamily="34" charset="0"/>
                      </a:endParaRPr>
                    </a:p>
                    <a:p>
                      <a:r>
                        <a:rPr lang="en-US" sz="1200" b="0" i="0" dirty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Calibri Light" panose="020F0302020204030204" pitchFamily="34" charset="0"/>
                          <a:ea typeface="Helvetica" charset="0"/>
                          <a:cs typeface="Calibri Light" panose="020F0302020204030204" pitchFamily="34" charset="0"/>
                        </a:rPr>
                        <a:t>3.</a:t>
                      </a:r>
                    </a:p>
                  </a:txBody>
                  <a:tcP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45098">
                <a:tc>
                  <a:txBody>
                    <a:bodyPr/>
                    <a:lstStyle/>
                    <a:p>
                      <a:endParaRPr lang="en-US" sz="1200" b="0" i="0" dirty="0">
                        <a:solidFill>
                          <a:schemeClr val="bg2">
                            <a:lumMod val="50000"/>
                          </a:schemeClr>
                        </a:solidFill>
                        <a:latin typeface="Calibri Light" panose="020F0302020204030204" pitchFamily="34" charset="0"/>
                        <a:ea typeface="Helvetica" charset="0"/>
                        <a:cs typeface="Calibri Light" panose="020F0302020204030204" pitchFamily="34" charset="0"/>
                      </a:endParaRPr>
                    </a:p>
                    <a:p>
                      <a:r>
                        <a:rPr lang="en-US" sz="1200" b="0" i="0" dirty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Calibri Light" panose="020F0302020204030204" pitchFamily="34" charset="0"/>
                          <a:ea typeface="Helvetica" charset="0"/>
                          <a:cs typeface="Calibri Light" panose="020F0302020204030204" pitchFamily="34" charset="0"/>
                        </a:rPr>
                        <a:t>4.</a:t>
                      </a:r>
                    </a:p>
                  </a:txBody>
                  <a:tcP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45098">
                <a:tc>
                  <a:txBody>
                    <a:bodyPr/>
                    <a:lstStyle/>
                    <a:p>
                      <a:endParaRPr lang="en-US" sz="1200" b="0" i="0" dirty="0">
                        <a:solidFill>
                          <a:schemeClr val="bg2">
                            <a:lumMod val="50000"/>
                          </a:schemeClr>
                        </a:solidFill>
                        <a:latin typeface="Calibri Light" panose="020F0302020204030204" pitchFamily="34" charset="0"/>
                        <a:ea typeface="Helvetica" charset="0"/>
                        <a:cs typeface="Calibri Light" panose="020F0302020204030204" pitchFamily="34" charset="0"/>
                      </a:endParaRPr>
                    </a:p>
                    <a:p>
                      <a:r>
                        <a:rPr lang="en-US" sz="1200" b="0" i="0" dirty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Calibri Light" panose="020F0302020204030204" pitchFamily="34" charset="0"/>
                          <a:ea typeface="Helvetica" charset="0"/>
                          <a:cs typeface="Calibri Light" panose="020F0302020204030204" pitchFamily="34" charset="0"/>
                        </a:rPr>
                        <a:t>5.</a:t>
                      </a:r>
                    </a:p>
                  </a:txBody>
                  <a:tcP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pic>
        <p:nvPicPr>
          <p:cNvPr id="2" name="Picture 1" descr="A white text on a black background&#10;&#10;Description automatically generated">
            <a:extLst>
              <a:ext uri="{FF2B5EF4-FFF2-40B4-BE49-F238E27FC236}">
                <a16:creationId xmlns:a16="http://schemas.microsoft.com/office/drawing/2014/main" id="{D86A4A24-CD04-31F2-12D9-DD31B4AEB36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4246" y="6526760"/>
            <a:ext cx="945614" cy="2307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8178538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7FA7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F93F7F7-0FB1-994A-BB36-92DCDBAE1365}"/>
              </a:ext>
            </a:extLst>
          </p:cNvPr>
          <p:cNvSpPr/>
          <p:nvPr/>
        </p:nvSpPr>
        <p:spPr>
          <a:xfrm>
            <a:off x="0" y="10841"/>
            <a:ext cx="12192000" cy="6857999"/>
          </a:xfrm>
          <a:prstGeom prst="rect">
            <a:avLst/>
          </a:prstGeom>
          <a:solidFill>
            <a:srgbClr val="48158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8A4360E-319F-FF47-AC39-1DF6B5ECB6C4}"/>
              </a:ext>
            </a:extLst>
          </p:cNvPr>
          <p:cNvSpPr txBox="1"/>
          <p:nvPr/>
        </p:nvSpPr>
        <p:spPr>
          <a:xfrm>
            <a:off x="1288159" y="6518234"/>
            <a:ext cx="535694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solidFill>
                  <a:schemeClr val="bg1"/>
                </a:solidFill>
                <a:latin typeface="+mj-lt"/>
              </a:rPr>
              <a:t>| </a:t>
            </a:r>
            <a:r>
              <a:rPr lang="en-US" sz="900" dirty="0">
                <a:solidFill>
                  <a:schemeClr val="tx2">
                    <a:lumMod val="20000"/>
                    <a:lumOff val="80000"/>
                  </a:schemeClr>
                </a:solidFill>
                <a:latin typeface="+mj-lt"/>
              </a:rPr>
              <a:t>Competitive Intelligence Automation</a:t>
            </a: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81D8204C-4C94-3D49-83D6-34735AC6F515}"/>
              </a:ext>
            </a:extLst>
          </p:cNvPr>
          <p:cNvGrpSpPr/>
          <p:nvPr/>
        </p:nvGrpSpPr>
        <p:grpSpPr>
          <a:xfrm>
            <a:off x="10387693" y="3119165"/>
            <a:ext cx="1239157" cy="3741321"/>
            <a:chOff x="8003865" y="4339710"/>
            <a:chExt cx="838199" cy="2783803"/>
          </a:xfrm>
          <a:solidFill>
            <a:srgbClr val="C7FA73"/>
          </a:solidFill>
        </p:grpSpPr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6BE90B15-7A5F-F140-B632-0D139E7F110F}"/>
                </a:ext>
              </a:extLst>
            </p:cNvPr>
            <p:cNvSpPr/>
            <p:nvPr/>
          </p:nvSpPr>
          <p:spPr>
            <a:xfrm>
              <a:off x="8003865" y="4339710"/>
              <a:ext cx="838199" cy="838199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E89F870A-ECC2-CA41-A946-A9E661895B99}"/>
                </a:ext>
              </a:extLst>
            </p:cNvPr>
            <p:cNvSpPr/>
            <p:nvPr/>
          </p:nvSpPr>
          <p:spPr>
            <a:xfrm>
              <a:off x="8003865" y="4758813"/>
              <a:ext cx="838199" cy="23647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5" name="Title 1">
            <a:extLst>
              <a:ext uri="{FF2B5EF4-FFF2-40B4-BE49-F238E27FC236}">
                <a16:creationId xmlns:a16="http://schemas.microsoft.com/office/drawing/2014/main" id="{FB78C90C-54D2-B745-AEF6-3F239EB84EF9}"/>
              </a:ext>
            </a:extLst>
          </p:cNvPr>
          <p:cNvSpPr txBox="1">
            <a:spLocks/>
          </p:cNvSpPr>
          <p:nvPr/>
        </p:nvSpPr>
        <p:spPr>
          <a:xfrm>
            <a:off x="2213559" y="2611383"/>
            <a:ext cx="10515600" cy="132556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ctr">
            <a:normAutofit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en-US" b="1" dirty="0">
                <a:solidFill>
                  <a:schemeClr val="bg1"/>
                </a:solidFill>
                <a:latin typeface="Calibri" panose="020F0502020204030204" pitchFamily="34" charset="0"/>
                <a:ea typeface="Lato" charset="0"/>
                <a:cs typeface="Calibri" panose="020F0502020204030204" pitchFamily="34" charset="0"/>
              </a:rPr>
              <a:t>Market </a:t>
            </a:r>
            <a:br>
              <a:rPr lang="en-US" b="1" dirty="0">
                <a:solidFill>
                  <a:schemeClr val="bg1"/>
                </a:solidFill>
                <a:latin typeface="Calibri" panose="020F0502020204030204" pitchFamily="34" charset="0"/>
                <a:ea typeface="Lato" charset="0"/>
                <a:cs typeface="Calibri" panose="020F0502020204030204" pitchFamily="34" charset="0"/>
              </a:rPr>
            </a:br>
            <a:r>
              <a:rPr lang="en-US" b="1" dirty="0">
                <a:solidFill>
                  <a:schemeClr val="bg1"/>
                </a:solidFill>
                <a:latin typeface="Calibri" panose="020F0502020204030204" pitchFamily="34" charset="0"/>
                <a:ea typeface="Lato" charset="0"/>
                <a:cs typeface="Calibri" panose="020F0502020204030204" pitchFamily="34" charset="0"/>
              </a:rPr>
              <a:t>Outlook</a:t>
            </a:r>
            <a:endParaRPr lang="en-US" b="1" dirty="0">
              <a:solidFill>
                <a:srgbClr val="C00000"/>
              </a:solidFill>
              <a:latin typeface="Calibri" panose="020F0502020204030204" pitchFamily="34" charset="0"/>
              <a:ea typeface="Lato" charset="0"/>
              <a:cs typeface="Calibri" panose="020F0502020204030204" pitchFamily="34" charset="0"/>
            </a:endParaRPr>
          </a:p>
        </p:txBody>
      </p:sp>
      <p:sp>
        <p:nvSpPr>
          <p:cNvPr id="26" name="Round Same Side Corner Rectangle 25">
            <a:extLst>
              <a:ext uri="{FF2B5EF4-FFF2-40B4-BE49-F238E27FC236}">
                <a16:creationId xmlns:a16="http://schemas.microsoft.com/office/drawing/2014/main" id="{4CEF2CBE-6940-614D-9697-29BF054DBAF8}"/>
              </a:ext>
            </a:extLst>
          </p:cNvPr>
          <p:cNvSpPr/>
          <p:nvPr/>
        </p:nvSpPr>
        <p:spPr>
          <a:xfrm>
            <a:off x="9143509" y="4444728"/>
            <a:ext cx="1244184" cy="2415758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EEFFA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4DA4E8A2-6B6C-3142-95DE-C749BC83B8E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2297" y="2717801"/>
            <a:ext cx="1004710" cy="978270"/>
          </a:xfrm>
          <a:prstGeom prst="rect">
            <a:avLst/>
          </a:prstGeom>
        </p:spPr>
      </p:pic>
      <p:pic>
        <p:nvPicPr>
          <p:cNvPr id="3" name="Picture 2" descr="A white text on a black background&#10;&#10;Description automatically generated">
            <a:extLst>
              <a:ext uri="{FF2B5EF4-FFF2-40B4-BE49-F238E27FC236}">
                <a16:creationId xmlns:a16="http://schemas.microsoft.com/office/drawing/2014/main" id="{D00E1B91-02AF-9B8A-1B70-A1552CBD35F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4246" y="6526760"/>
            <a:ext cx="945614" cy="2307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6003611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>
            <a:extLst>
              <a:ext uri="{FF2B5EF4-FFF2-40B4-BE49-F238E27FC236}">
                <a16:creationId xmlns:a16="http://schemas.microsoft.com/office/drawing/2014/main" id="{DC35445A-7052-DD41-B968-7CA77388C14A}"/>
              </a:ext>
            </a:extLst>
          </p:cNvPr>
          <p:cNvSpPr/>
          <p:nvPr/>
        </p:nvSpPr>
        <p:spPr>
          <a:xfrm>
            <a:off x="0" y="10841"/>
            <a:ext cx="12192000" cy="6857999"/>
          </a:xfrm>
          <a:prstGeom prst="rect">
            <a:avLst/>
          </a:prstGeom>
          <a:solidFill>
            <a:srgbClr val="48158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38" name="Group 37">
            <a:extLst>
              <a:ext uri="{FF2B5EF4-FFF2-40B4-BE49-F238E27FC236}">
                <a16:creationId xmlns:a16="http://schemas.microsoft.com/office/drawing/2014/main" id="{AF8E83FD-DC77-764F-AEEB-5F317A101B53}"/>
              </a:ext>
            </a:extLst>
          </p:cNvPr>
          <p:cNvGrpSpPr/>
          <p:nvPr/>
        </p:nvGrpSpPr>
        <p:grpSpPr>
          <a:xfrm>
            <a:off x="10387693" y="3137589"/>
            <a:ext cx="1239157" cy="3741321"/>
            <a:chOff x="8003865" y="4339710"/>
            <a:chExt cx="838199" cy="2783803"/>
          </a:xfrm>
          <a:solidFill>
            <a:srgbClr val="C7FA73"/>
          </a:solidFill>
        </p:grpSpPr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F7E72170-5135-D048-9B49-779616615533}"/>
                </a:ext>
              </a:extLst>
            </p:cNvPr>
            <p:cNvSpPr/>
            <p:nvPr/>
          </p:nvSpPr>
          <p:spPr>
            <a:xfrm>
              <a:off x="8003865" y="4339710"/>
              <a:ext cx="838199" cy="838199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id="{617CC9A0-F712-9848-BBC4-06579FDEB5F6}"/>
                </a:ext>
              </a:extLst>
            </p:cNvPr>
            <p:cNvSpPr/>
            <p:nvPr/>
          </p:nvSpPr>
          <p:spPr>
            <a:xfrm>
              <a:off x="8003865" y="4758813"/>
              <a:ext cx="838199" cy="23647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1" name="Round Same Side Corner Rectangle 40">
            <a:extLst>
              <a:ext uri="{FF2B5EF4-FFF2-40B4-BE49-F238E27FC236}">
                <a16:creationId xmlns:a16="http://schemas.microsoft.com/office/drawing/2014/main" id="{8B035E8A-3CC3-B64F-A809-4AC2E54415B4}"/>
              </a:ext>
            </a:extLst>
          </p:cNvPr>
          <p:cNvSpPr/>
          <p:nvPr/>
        </p:nvSpPr>
        <p:spPr>
          <a:xfrm>
            <a:off x="9143509" y="4463152"/>
            <a:ext cx="1244184" cy="2415758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EEFFA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8EB3B74A-75DE-F648-9E30-2B8522FAD60D}"/>
              </a:ext>
            </a:extLst>
          </p:cNvPr>
          <p:cNvSpPr/>
          <p:nvPr/>
        </p:nvSpPr>
        <p:spPr>
          <a:xfrm>
            <a:off x="0" y="10841"/>
            <a:ext cx="12192000" cy="6394251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18900000" algn="bl" rotWithShape="0">
              <a:schemeClr val="bg1"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Content Placeholder 3"/>
          <p:cNvSpPr>
            <a:spLocks noGrp="1"/>
          </p:cNvSpPr>
          <p:nvPr>
            <p:ph sz="half" idx="4294967295"/>
          </p:nvPr>
        </p:nvSpPr>
        <p:spPr>
          <a:xfrm>
            <a:off x="908510" y="2741331"/>
            <a:ext cx="2787426" cy="3093029"/>
          </a:xfrm>
          <a:prstGeom prst="rect">
            <a:avLst/>
          </a:prstGeom>
          <a:noFill/>
          <a:ln>
            <a:solidFill>
              <a:schemeClr val="bg1">
                <a:lumMod val="95000"/>
              </a:schemeClr>
            </a:solidFill>
          </a:ln>
          <a:effectLst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dirty="0">
              <a:solidFill>
                <a:srgbClr val="1A2A36"/>
              </a:solidFill>
            </a:endParaRPr>
          </a:p>
        </p:txBody>
      </p:sp>
      <p:sp>
        <p:nvSpPr>
          <p:cNvPr id="16" name="Content Placeholder 3"/>
          <p:cNvSpPr>
            <a:spLocks noGrp="1"/>
          </p:cNvSpPr>
          <p:nvPr>
            <p:ph sz="half" idx="4294967295"/>
          </p:nvPr>
        </p:nvSpPr>
        <p:spPr>
          <a:xfrm>
            <a:off x="904362" y="1833244"/>
            <a:ext cx="3182017" cy="467619"/>
          </a:xfrm>
          <a:prstGeom prst="rect">
            <a:avLst/>
          </a:prstGeom>
          <a:noFill/>
        </p:spPr>
        <p:txBody>
          <a:bodyPr>
            <a:norm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600" b="1" dirty="0">
                <a:solidFill>
                  <a:srgbClr val="1A2A36"/>
                </a:solidFill>
                <a:latin typeface="Calibri" panose="020F0502020204030204" pitchFamily="34" charset="0"/>
                <a:ea typeface="Helvetica Light" charset="0"/>
                <a:cs typeface="Calibri" panose="020F0502020204030204" pitchFamily="34" charset="0"/>
              </a:rPr>
              <a:t>MARKET SHARE</a:t>
            </a:r>
          </a:p>
        </p:txBody>
      </p:sp>
      <p:sp>
        <p:nvSpPr>
          <p:cNvPr id="20" name="Content Placeholder 3"/>
          <p:cNvSpPr>
            <a:spLocks noGrp="1"/>
          </p:cNvSpPr>
          <p:nvPr>
            <p:ph sz="half" idx="4294967295"/>
          </p:nvPr>
        </p:nvSpPr>
        <p:spPr>
          <a:xfrm>
            <a:off x="4413136" y="2741330"/>
            <a:ext cx="2787426" cy="3093029"/>
          </a:xfrm>
          <a:prstGeom prst="rect">
            <a:avLst/>
          </a:prstGeom>
          <a:noFill/>
          <a:ln>
            <a:solidFill>
              <a:schemeClr val="bg1">
                <a:lumMod val="95000"/>
              </a:schemeClr>
            </a:solidFill>
          </a:ln>
          <a:effectLst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dirty="0">
              <a:solidFill>
                <a:srgbClr val="1A2A36"/>
              </a:solidFill>
            </a:endParaRPr>
          </a:p>
        </p:txBody>
      </p:sp>
      <p:sp>
        <p:nvSpPr>
          <p:cNvPr id="21" name="Content Placeholder 3"/>
          <p:cNvSpPr>
            <a:spLocks noGrp="1"/>
          </p:cNvSpPr>
          <p:nvPr>
            <p:ph sz="half" idx="4294967295"/>
          </p:nvPr>
        </p:nvSpPr>
        <p:spPr>
          <a:xfrm>
            <a:off x="7951685" y="2750527"/>
            <a:ext cx="2787426" cy="3093029"/>
          </a:xfrm>
          <a:prstGeom prst="rect">
            <a:avLst/>
          </a:prstGeom>
          <a:noFill/>
          <a:ln>
            <a:solidFill>
              <a:schemeClr val="bg1">
                <a:lumMod val="95000"/>
              </a:schemeClr>
            </a:solidFill>
          </a:ln>
          <a:effectLst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dirty="0">
              <a:solidFill>
                <a:srgbClr val="1A2A36"/>
              </a:solidFill>
            </a:endParaRPr>
          </a:p>
        </p:txBody>
      </p:sp>
      <p:sp>
        <p:nvSpPr>
          <p:cNvPr id="22" name="Content Placeholder 3"/>
          <p:cNvSpPr>
            <a:spLocks noGrp="1"/>
          </p:cNvSpPr>
          <p:nvPr>
            <p:ph sz="half" idx="4294967295"/>
          </p:nvPr>
        </p:nvSpPr>
        <p:spPr>
          <a:xfrm>
            <a:off x="4433751" y="1833244"/>
            <a:ext cx="3182018" cy="467619"/>
          </a:xfrm>
          <a:prstGeom prst="rect">
            <a:avLst/>
          </a:prstGeom>
          <a:noFill/>
        </p:spPr>
        <p:txBody>
          <a:bodyPr>
            <a:norm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600" b="1" dirty="0">
                <a:solidFill>
                  <a:srgbClr val="1A2A36"/>
                </a:solidFill>
                <a:latin typeface="Calibri" panose="020F0502020204030204" pitchFamily="34" charset="0"/>
                <a:ea typeface="Helvetica Light" charset="0"/>
                <a:cs typeface="Calibri" panose="020F0502020204030204" pitchFamily="34" charset="0"/>
              </a:rPr>
              <a:t>MARKET GROWTH</a:t>
            </a:r>
          </a:p>
        </p:txBody>
      </p:sp>
      <p:sp>
        <p:nvSpPr>
          <p:cNvPr id="23" name="Content Placeholder 3"/>
          <p:cNvSpPr>
            <a:spLocks noGrp="1"/>
          </p:cNvSpPr>
          <p:nvPr>
            <p:ph sz="half" idx="4294967295"/>
          </p:nvPr>
        </p:nvSpPr>
        <p:spPr>
          <a:xfrm>
            <a:off x="7951488" y="1833244"/>
            <a:ext cx="3182018" cy="467619"/>
          </a:xfrm>
          <a:prstGeom prst="rect">
            <a:avLst/>
          </a:prstGeom>
          <a:noFill/>
        </p:spPr>
        <p:txBody>
          <a:bodyPr>
            <a:norm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600" b="1" dirty="0">
                <a:solidFill>
                  <a:srgbClr val="1A2A36"/>
                </a:solidFill>
                <a:latin typeface="Calibri" panose="020F0502020204030204" pitchFamily="34" charset="0"/>
                <a:ea typeface="Helvetica Light" charset="0"/>
                <a:cs typeface="Calibri" panose="020F0502020204030204" pitchFamily="34" charset="0"/>
              </a:rPr>
              <a:t>NEW ENTRANTS</a:t>
            </a:r>
          </a:p>
        </p:txBody>
      </p:sp>
      <p:sp>
        <p:nvSpPr>
          <p:cNvPr id="30" name="Title 1">
            <a:extLst>
              <a:ext uri="{FF2B5EF4-FFF2-40B4-BE49-F238E27FC236}">
                <a16:creationId xmlns:a16="http://schemas.microsoft.com/office/drawing/2014/main" id="{F845DB23-C35D-3C4F-9764-F7AD1A793D05}"/>
              </a:ext>
            </a:extLst>
          </p:cNvPr>
          <p:cNvSpPr txBox="1">
            <a:spLocks/>
          </p:cNvSpPr>
          <p:nvPr/>
        </p:nvSpPr>
        <p:spPr>
          <a:xfrm>
            <a:off x="897626" y="381454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700" b="1" dirty="0">
                <a:latin typeface="Calibri" panose="020F0502020204030204" pitchFamily="34" charset="0"/>
                <a:ea typeface="Lato" charset="0"/>
                <a:cs typeface="Calibri" panose="020F0502020204030204" pitchFamily="34" charset="0"/>
              </a:rPr>
              <a:t>Market Outlook</a:t>
            </a:r>
          </a:p>
        </p:txBody>
      </p: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CDEC77ED-64A1-D542-A467-F235512E34E4}"/>
              </a:ext>
            </a:extLst>
          </p:cNvPr>
          <p:cNvCxnSpPr/>
          <p:nvPr/>
        </p:nvCxnSpPr>
        <p:spPr>
          <a:xfrm>
            <a:off x="984466" y="1518154"/>
            <a:ext cx="973394" cy="0"/>
          </a:xfrm>
          <a:prstGeom prst="line">
            <a:avLst/>
          </a:prstGeom>
          <a:ln w="38100">
            <a:solidFill>
              <a:srgbClr val="1A2A3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Box 50">
            <a:extLst>
              <a:ext uri="{FF2B5EF4-FFF2-40B4-BE49-F238E27FC236}">
                <a16:creationId xmlns:a16="http://schemas.microsoft.com/office/drawing/2014/main" id="{1B8BDC63-7AB2-2C4B-B8B9-EC96C7AD9F09}"/>
              </a:ext>
            </a:extLst>
          </p:cNvPr>
          <p:cNvSpPr txBox="1"/>
          <p:nvPr/>
        </p:nvSpPr>
        <p:spPr>
          <a:xfrm>
            <a:off x="897626" y="2375171"/>
            <a:ext cx="259683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rgbClr val="1A2A36"/>
                </a:solidFill>
                <a:latin typeface="Calibri" panose="020F0502020204030204" pitchFamily="34" charset="0"/>
                <a:ea typeface="Helvetica" charset="0"/>
                <a:cs typeface="Calibri" panose="020F0502020204030204" pitchFamily="34" charset="0"/>
              </a:rPr>
              <a:t>Feedback + Analysis</a:t>
            </a:r>
            <a:endParaRPr lang="en-US" sz="1400" b="1" dirty="0">
              <a:solidFill>
                <a:srgbClr val="1A2A36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F45048F4-C2E4-9A4B-B239-0C786E085BC2}"/>
              </a:ext>
            </a:extLst>
          </p:cNvPr>
          <p:cNvSpPr txBox="1"/>
          <p:nvPr/>
        </p:nvSpPr>
        <p:spPr>
          <a:xfrm>
            <a:off x="4424596" y="2358842"/>
            <a:ext cx="19527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rgbClr val="1A2A36"/>
                </a:solidFill>
                <a:latin typeface="Calibri" panose="020F0502020204030204" pitchFamily="34" charset="0"/>
                <a:ea typeface="Helvetica" charset="0"/>
                <a:cs typeface="Calibri" panose="020F0502020204030204" pitchFamily="34" charset="0"/>
              </a:rPr>
              <a:t>Feedback + Analysis</a:t>
            </a:r>
            <a:endParaRPr lang="en-US" sz="1400" b="1" dirty="0">
              <a:solidFill>
                <a:srgbClr val="1A2A36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BF3F3D40-0167-2145-8B5E-07EE1908B0C0}"/>
              </a:ext>
            </a:extLst>
          </p:cNvPr>
          <p:cNvSpPr txBox="1"/>
          <p:nvPr/>
        </p:nvSpPr>
        <p:spPr>
          <a:xfrm>
            <a:off x="7951567" y="2375171"/>
            <a:ext cx="194278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rgbClr val="1A2A36"/>
                </a:solidFill>
                <a:latin typeface="Calibri" panose="020F0502020204030204" pitchFamily="34" charset="0"/>
                <a:ea typeface="Helvetica" charset="0"/>
                <a:cs typeface="Calibri" panose="020F0502020204030204" pitchFamily="34" charset="0"/>
              </a:rPr>
              <a:t>Feedback + Analysis</a:t>
            </a:r>
            <a:endParaRPr lang="en-US" sz="1400" b="1" dirty="0">
              <a:solidFill>
                <a:srgbClr val="1A2A36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04C1D0A8-EF49-C94C-ADDC-CE680519CEB9}"/>
              </a:ext>
            </a:extLst>
          </p:cNvPr>
          <p:cNvSpPr txBox="1"/>
          <p:nvPr/>
        </p:nvSpPr>
        <p:spPr>
          <a:xfrm>
            <a:off x="1288159" y="6521550"/>
            <a:ext cx="535694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solidFill>
                  <a:schemeClr val="bg1"/>
                </a:solidFill>
                <a:latin typeface="+mj-lt"/>
              </a:rPr>
              <a:t>| </a:t>
            </a:r>
            <a:r>
              <a:rPr lang="en-US" sz="900" dirty="0">
                <a:solidFill>
                  <a:schemeClr val="tx2">
                    <a:lumMod val="20000"/>
                    <a:lumOff val="80000"/>
                  </a:schemeClr>
                </a:solidFill>
                <a:latin typeface="+mj-lt"/>
              </a:rPr>
              <a:t>Competitive Intelligence Automation</a:t>
            </a:r>
          </a:p>
        </p:txBody>
      </p:sp>
      <p:pic>
        <p:nvPicPr>
          <p:cNvPr id="2" name="Picture 1" descr="A white text on a black background&#10;&#10;Description automatically generated">
            <a:extLst>
              <a:ext uri="{FF2B5EF4-FFF2-40B4-BE49-F238E27FC236}">
                <a16:creationId xmlns:a16="http://schemas.microsoft.com/office/drawing/2014/main" id="{CAF5DF12-2489-EF9A-76D7-F5CFDA9AF37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4246" y="6526760"/>
            <a:ext cx="945614" cy="2307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9871129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>
            <a:extLst>
              <a:ext uri="{FF2B5EF4-FFF2-40B4-BE49-F238E27FC236}">
                <a16:creationId xmlns:a16="http://schemas.microsoft.com/office/drawing/2014/main" id="{CC25CB58-4CB8-8D4F-BAD9-91DBB4054F2E}"/>
              </a:ext>
            </a:extLst>
          </p:cNvPr>
          <p:cNvSpPr/>
          <p:nvPr/>
        </p:nvSpPr>
        <p:spPr>
          <a:xfrm>
            <a:off x="0" y="10841"/>
            <a:ext cx="12192000" cy="6857999"/>
          </a:xfrm>
          <a:prstGeom prst="rect">
            <a:avLst/>
          </a:prstGeom>
          <a:solidFill>
            <a:srgbClr val="48158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38" name="Group 37">
            <a:extLst>
              <a:ext uri="{FF2B5EF4-FFF2-40B4-BE49-F238E27FC236}">
                <a16:creationId xmlns:a16="http://schemas.microsoft.com/office/drawing/2014/main" id="{AF8E83FD-DC77-764F-AEEB-5F317A101B53}"/>
              </a:ext>
            </a:extLst>
          </p:cNvPr>
          <p:cNvGrpSpPr/>
          <p:nvPr/>
        </p:nvGrpSpPr>
        <p:grpSpPr>
          <a:xfrm>
            <a:off x="10387693" y="3137589"/>
            <a:ext cx="1239157" cy="3741321"/>
            <a:chOff x="8003865" y="4339710"/>
            <a:chExt cx="838199" cy="2783803"/>
          </a:xfrm>
          <a:solidFill>
            <a:srgbClr val="C7FA73"/>
          </a:solidFill>
        </p:grpSpPr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F7E72170-5135-D048-9B49-779616615533}"/>
                </a:ext>
              </a:extLst>
            </p:cNvPr>
            <p:cNvSpPr/>
            <p:nvPr/>
          </p:nvSpPr>
          <p:spPr>
            <a:xfrm>
              <a:off x="8003865" y="4339710"/>
              <a:ext cx="838199" cy="838199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id="{617CC9A0-F712-9848-BBC4-06579FDEB5F6}"/>
                </a:ext>
              </a:extLst>
            </p:cNvPr>
            <p:cNvSpPr/>
            <p:nvPr/>
          </p:nvSpPr>
          <p:spPr>
            <a:xfrm>
              <a:off x="8003865" y="4758813"/>
              <a:ext cx="838199" cy="23647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1" name="Round Same Side Corner Rectangle 40">
            <a:extLst>
              <a:ext uri="{FF2B5EF4-FFF2-40B4-BE49-F238E27FC236}">
                <a16:creationId xmlns:a16="http://schemas.microsoft.com/office/drawing/2014/main" id="{8B035E8A-3CC3-B64F-A809-4AC2E54415B4}"/>
              </a:ext>
            </a:extLst>
          </p:cNvPr>
          <p:cNvSpPr/>
          <p:nvPr/>
        </p:nvSpPr>
        <p:spPr>
          <a:xfrm>
            <a:off x="9143509" y="4463152"/>
            <a:ext cx="1244184" cy="2415758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EEFFA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A3CA3B47-DD2F-2545-9064-F7093189EDA3}"/>
              </a:ext>
            </a:extLst>
          </p:cNvPr>
          <p:cNvSpPr/>
          <p:nvPr/>
        </p:nvSpPr>
        <p:spPr>
          <a:xfrm>
            <a:off x="0" y="10841"/>
            <a:ext cx="12192000" cy="6387619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18900000" algn="bl" rotWithShape="0">
              <a:schemeClr val="bg1"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DE7C42F5-76A7-D449-BA42-1FFF4FDB3653}"/>
              </a:ext>
            </a:extLst>
          </p:cNvPr>
          <p:cNvSpPr txBox="1"/>
          <p:nvPr/>
        </p:nvSpPr>
        <p:spPr>
          <a:xfrm>
            <a:off x="1288159" y="6518234"/>
            <a:ext cx="535694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solidFill>
                  <a:schemeClr val="bg1"/>
                </a:solidFill>
                <a:latin typeface="+mj-lt"/>
              </a:rPr>
              <a:t>| </a:t>
            </a:r>
            <a:r>
              <a:rPr lang="en-US" sz="900" dirty="0">
                <a:solidFill>
                  <a:schemeClr val="tx2">
                    <a:lumMod val="20000"/>
                    <a:lumOff val="80000"/>
                  </a:schemeClr>
                </a:solidFill>
                <a:latin typeface="+mj-lt"/>
              </a:rPr>
              <a:t>Competitive Intelligence Automation</a:t>
            </a:r>
          </a:p>
        </p:txBody>
      </p:sp>
      <p:sp>
        <p:nvSpPr>
          <p:cNvPr id="30" name="Title 1">
            <a:extLst>
              <a:ext uri="{FF2B5EF4-FFF2-40B4-BE49-F238E27FC236}">
                <a16:creationId xmlns:a16="http://schemas.microsoft.com/office/drawing/2014/main" id="{F845DB23-C35D-3C4F-9764-F7AD1A793D05}"/>
              </a:ext>
            </a:extLst>
          </p:cNvPr>
          <p:cNvSpPr txBox="1">
            <a:spLocks/>
          </p:cNvSpPr>
          <p:nvPr/>
        </p:nvSpPr>
        <p:spPr>
          <a:xfrm>
            <a:off x="897626" y="381454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700" b="1" dirty="0">
                <a:latin typeface="Calibri" panose="020F0502020204030204" pitchFamily="34" charset="0"/>
                <a:ea typeface="Lato" charset="0"/>
                <a:cs typeface="Calibri" panose="020F0502020204030204" pitchFamily="34" charset="0"/>
              </a:rPr>
              <a:t>Market Outlook</a:t>
            </a:r>
          </a:p>
        </p:txBody>
      </p: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CDEC77ED-64A1-D542-A467-F235512E34E4}"/>
              </a:ext>
            </a:extLst>
          </p:cNvPr>
          <p:cNvCxnSpPr/>
          <p:nvPr/>
        </p:nvCxnSpPr>
        <p:spPr>
          <a:xfrm>
            <a:off x="984466" y="1518154"/>
            <a:ext cx="973394" cy="0"/>
          </a:xfrm>
          <a:prstGeom prst="line">
            <a:avLst/>
          </a:prstGeom>
          <a:ln w="38100">
            <a:solidFill>
              <a:srgbClr val="1A2A3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5" name="Table 24">
            <a:extLst>
              <a:ext uri="{FF2B5EF4-FFF2-40B4-BE49-F238E27FC236}">
                <a16:creationId xmlns:a16="http://schemas.microsoft.com/office/drawing/2014/main" id="{99B9ABA0-B4E4-A640-B406-935CECC0469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94851011"/>
              </p:ext>
            </p:extLst>
          </p:nvPr>
        </p:nvGraphicFramePr>
        <p:xfrm>
          <a:off x="984466" y="1837372"/>
          <a:ext cx="9917348" cy="419030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91734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52949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i="0" u="none" strike="noStrike" kern="1200" dirty="0">
                          <a:solidFill>
                            <a:srgbClr val="1A2A36"/>
                          </a:solidFill>
                          <a:effectLst/>
                          <a:latin typeface="+mn-lt"/>
                          <a:ea typeface="Helvetica" charset="0"/>
                          <a:cs typeface="Calibri" panose="020F0502020204030204" pitchFamily="34" charset="0"/>
                        </a:rPr>
                        <a:t>Political</a:t>
                      </a:r>
                      <a:br>
                        <a:rPr lang="en-US" sz="1400" b="1" i="0" u="none" strike="noStrike" kern="1200" dirty="0">
                          <a:solidFill>
                            <a:srgbClr val="1A2A36"/>
                          </a:solidFill>
                          <a:effectLst/>
                          <a:latin typeface="+mn-lt"/>
                          <a:ea typeface="Helvetica" charset="0"/>
                          <a:cs typeface="Calibri" panose="020F0502020204030204" pitchFamily="34" charset="0"/>
                        </a:rPr>
                      </a:br>
                      <a:endParaRPr lang="en-US" sz="1400" b="1" i="0" dirty="0">
                        <a:solidFill>
                          <a:srgbClr val="1A2A36"/>
                        </a:solidFill>
                        <a:latin typeface="+mn-lt"/>
                        <a:ea typeface="Helvetica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29498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sz="1400" b="1" i="0" u="none" strike="noStrike" kern="1200" dirty="0">
                          <a:solidFill>
                            <a:srgbClr val="1A2A36"/>
                          </a:solidFill>
                          <a:effectLst/>
                          <a:latin typeface="Calibri" panose="020F0502020204030204" pitchFamily="34" charset="0"/>
                          <a:ea typeface="Helvetica" charset="0"/>
                          <a:cs typeface="Calibri" panose="020F0502020204030204" pitchFamily="34" charset="0"/>
                        </a:rPr>
                        <a:t>Economic</a:t>
                      </a:r>
                      <a:br>
                        <a:rPr lang="en-US" sz="1400" b="0" i="0" u="none" strike="noStrike" kern="1200" dirty="0"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+mn-lt"/>
                          <a:ea typeface="Helvetica" charset="0"/>
                          <a:cs typeface="Helvetica" charset="0"/>
                        </a:rPr>
                      </a:br>
                      <a:endParaRPr lang="en-US" sz="1400" b="0" i="0" dirty="0">
                        <a:solidFill>
                          <a:schemeClr val="bg2">
                            <a:lumMod val="50000"/>
                          </a:schemeClr>
                        </a:solidFill>
                        <a:latin typeface="+mn-lt"/>
                        <a:ea typeface="Helvetica" charset="0"/>
                        <a:cs typeface="Helvetica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29498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sz="1400" b="1" i="0" u="none" strike="noStrike" kern="1200" dirty="0">
                          <a:solidFill>
                            <a:srgbClr val="1A2A36"/>
                          </a:solidFill>
                          <a:effectLst/>
                          <a:latin typeface="Calibri" panose="020F0502020204030204" pitchFamily="34" charset="0"/>
                          <a:ea typeface="Helvetica" charset="0"/>
                          <a:cs typeface="Calibri" panose="020F0502020204030204" pitchFamily="34" charset="0"/>
                        </a:rPr>
                        <a:t>Social</a:t>
                      </a:r>
                      <a:br>
                        <a:rPr lang="en-US" sz="1400" b="0" i="0" u="none" strike="noStrike" kern="1200" dirty="0"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+mn-lt"/>
                          <a:ea typeface="Helvetica" charset="0"/>
                          <a:cs typeface="Helvetica" charset="0"/>
                        </a:rPr>
                      </a:br>
                      <a:endParaRPr lang="en-US" sz="1400" b="0" i="0" dirty="0">
                        <a:solidFill>
                          <a:schemeClr val="bg2">
                            <a:lumMod val="50000"/>
                          </a:schemeClr>
                        </a:solidFill>
                        <a:latin typeface="+mn-lt"/>
                        <a:ea typeface="Helvetica" charset="0"/>
                        <a:cs typeface="Helvetica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29498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sz="1400" b="1" i="0" u="none" strike="noStrike" kern="1200" dirty="0">
                          <a:solidFill>
                            <a:srgbClr val="1A2A36"/>
                          </a:solidFill>
                          <a:effectLst/>
                          <a:latin typeface="Calibri" panose="020F0502020204030204" pitchFamily="34" charset="0"/>
                          <a:ea typeface="Helvetica" charset="0"/>
                          <a:cs typeface="Calibri" panose="020F0502020204030204" pitchFamily="34" charset="0"/>
                        </a:rPr>
                        <a:t>Tech</a:t>
                      </a:r>
                      <a:br>
                        <a:rPr lang="en-US" sz="1400" b="0" i="0" u="none" strike="noStrike" kern="1200" dirty="0"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+mn-lt"/>
                          <a:ea typeface="Helvetica" charset="0"/>
                          <a:cs typeface="Helvetica" charset="0"/>
                        </a:rPr>
                      </a:br>
                      <a:endParaRPr lang="en-US" sz="1400" b="0" i="0" dirty="0">
                        <a:solidFill>
                          <a:schemeClr val="bg2">
                            <a:lumMod val="50000"/>
                          </a:schemeClr>
                        </a:solidFill>
                        <a:latin typeface="+mn-lt"/>
                        <a:ea typeface="Helvetica" charset="0"/>
                        <a:cs typeface="Helvetica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29498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sz="1400" b="1" i="0" u="none" strike="noStrike" kern="1200" dirty="0">
                          <a:solidFill>
                            <a:srgbClr val="1A2A36"/>
                          </a:solidFill>
                          <a:effectLst/>
                          <a:latin typeface="Calibri" panose="020F0502020204030204" pitchFamily="34" charset="0"/>
                          <a:ea typeface="Helvetica" charset="0"/>
                          <a:cs typeface="Calibri" panose="020F0502020204030204" pitchFamily="34" charset="0"/>
                        </a:rPr>
                        <a:t>Environment</a:t>
                      </a:r>
                      <a:br>
                        <a:rPr lang="en-US" sz="1400" b="0" i="0" u="none" strike="noStrike" kern="1200" dirty="0"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+mn-lt"/>
                          <a:ea typeface="Helvetica" charset="0"/>
                          <a:cs typeface="Helvetica" charset="0"/>
                        </a:rPr>
                      </a:br>
                      <a:endParaRPr lang="en-US" sz="1400" b="0" i="0" dirty="0">
                        <a:solidFill>
                          <a:schemeClr val="bg2">
                            <a:lumMod val="50000"/>
                          </a:schemeClr>
                        </a:solidFill>
                        <a:latin typeface="+mn-lt"/>
                        <a:ea typeface="Helvetica" charset="0"/>
                        <a:cs typeface="Helvetica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29498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sz="1400" b="1" i="0" u="none" strike="noStrike" kern="1200" dirty="0">
                          <a:solidFill>
                            <a:srgbClr val="1A2A36"/>
                          </a:solidFill>
                          <a:effectLst/>
                          <a:latin typeface="Calibri" panose="020F0502020204030204" pitchFamily="34" charset="0"/>
                          <a:ea typeface="Helvetica" charset="0"/>
                          <a:cs typeface="Calibri" panose="020F0502020204030204" pitchFamily="34" charset="0"/>
                        </a:rPr>
                        <a:t>Legal</a:t>
                      </a:r>
                      <a:br>
                        <a:rPr lang="en-US" sz="1400" b="0" i="0" u="none" strike="noStrike" kern="1200" dirty="0"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+mn-lt"/>
                          <a:ea typeface="Helvetica" charset="0"/>
                          <a:cs typeface="Helvetica" charset="0"/>
                        </a:rPr>
                      </a:br>
                      <a:endParaRPr lang="en-US" sz="1400" b="0" i="0" dirty="0">
                        <a:solidFill>
                          <a:schemeClr val="bg2">
                            <a:lumMod val="50000"/>
                          </a:schemeClr>
                        </a:solidFill>
                        <a:latin typeface="+mn-lt"/>
                        <a:ea typeface="Helvetica" charset="0"/>
                        <a:cs typeface="Helvetica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pic>
        <p:nvPicPr>
          <p:cNvPr id="2" name="Picture 1" descr="A white text on a black background&#10;&#10;Description automatically generated">
            <a:extLst>
              <a:ext uri="{FF2B5EF4-FFF2-40B4-BE49-F238E27FC236}">
                <a16:creationId xmlns:a16="http://schemas.microsoft.com/office/drawing/2014/main" id="{8CBE9819-3885-29B4-2BBE-F50CF5D102D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4246" y="6526760"/>
            <a:ext cx="945614" cy="2307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6800263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C93C7EAA-5502-604C-9FBD-B8A0986DD7DC}"/>
              </a:ext>
            </a:extLst>
          </p:cNvPr>
          <p:cNvSpPr/>
          <p:nvPr/>
        </p:nvSpPr>
        <p:spPr>
          <a:xfrm>
            <a:off x="0" y="1"/>
            <a:ext cx="12192000" cy="6857999"/>
          </a:xfrm>
          <a:prstGeom prst="rect">
            <a:avLst/>
          </a:prstGeom>
          <a:solidFill>
            <a:srgbClr val="48158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43F8AED-0D27-7348-8DAB-B257DEE8F0E0}"/>
              </a:ext>
            </a:extLst>
          </p:cNvPr>
          <p:cNvSpPr txBox="1"/>
          <p:nvPr/>
        </p:nvSpPr>
        <p:spPr>
          <a:xfrm>
            <a:off x="1288159" y="6518234"/>
            <a:ext cx="535694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solidFill>
                  <a:schemeClr val="bg1"/>
                </a:solidFill>
                <a:latin typeface="+mj-lt"/>
              </a:rPr>
              <a:t>| </a:t>
            </a:r>
            <a:r>
              <a:rPr lang="en-US" sz="900" dirty="0">
                <a:solidFill>
                  <a:schemeClr val="tx2">
                    <a:lumMod val="20000"/>
                    <a:lumOff val="80000"/>
                  </a:schemeClr>
                </a:solidFill>
                <a:latin typeface="+mj-lt"/>
              </a:rPr>
              <a:t>Competitive Intelligence Automation</a:t>
            </a: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81D8204C-4C94-3D49-83D6-34735AC6F515}"/>
              </a:ext>
            </a:extLst>
          </p:cNvPr>
          <p:cNvGrpSpPr/>
          <p:nvPr/>
        </p:nvGrpSpPr>
        <p:grpSpPr>
          <a:xfrm>
            <a:off x="10387693" y="3119165"/>
            <a:ext cx="1239157" cy="3741321"/>
            <a:chOff x="8003865" y="4339710"/>
            <a:chExt cx="838199" cy="2783803"/>
          </a:xfrm>
          <a:solidFill>
            <a:srgbClr val="B880FF"/>
          </a:solidFill>
        </p:grpSpPr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6BE90B15-7A5F-F140-B632-0D139E7F110F}"/>
                </a:ext>
              </a:extLst>
            </p:cNvPr>
            <p:cNvSpPr/>
            <p:nvPr/>
          </p:nvSpPr>
          <p:spPr>
            <a:xfrm>
              <a:off x="8003865" y="4339710"/>
              <a:ext cx="838199" cy="838199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E89F870A-ECC2-CA41-A946-A9E661895B99}"/>
                </a:ext>
              </a:extLst>
            </p:cNvPr>
            <p:cNvSpPr/>
            <p:nvPr/>
          </p:nvSpPr>
          <p:spPr>
            <a:xfrm>
              <a:off x="8003865" y="4758813"/>
              <a:ext cx="838199" cy="23647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5" name="Title 1">
            <a:extLst>
              <a:ext uri="{FF2B5EF4-FFF2-40B4-BE49-F238E27FC236}">
                <a16:creationId xmlns:a16="http://schemas.microsoft.com/office/drawing/2014/main" id="{FB78C90C-54D2-B745-AEF6-3F239EB84EF9}"/>
              </a:ext>
            </a:extLst>
          </p:cNvPr>
          <p:cNvSpPr txBox="1">
            <a:spLocks/>
          </p:cNvSpPr>
          <p:nvPr/>
        </p:nvSpPr>
        <p:spPr>
          <a:xfrm>
            <a:off x="2213559" y="2611383"/>
            <a:ext cx="10515600" cy="132556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ctr">
            <a:normAutofit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en-US" b="1" dirty="0">
                <a:solidFill>
                  <a:schemeClr val="bg1"/>
                </a:solidFill>
                <a:latin typeface="Calibri" panose="020F0502020204030204" pitchFamily="34" charset="0"/>
                <a:ea typeface="Lato" charset="0"/>
                <a:cs typeface="Calibri" panose="020F0502020204030204" pitchFamily="34" charset="0"/>
              </a:rPr>
              <a:t>Opportunity </a:t>
            </a:r>
            <a:br>
              <a:rPr lang="en-US" b="1" dirty="0">
                <a:solidFill>
                  <a:schemeClr val="bg1"/>
                </a:solidFill>
                <a:latin typeface="Calibri" panose="020F0502020204030204" pitchFamily="34" charset="0"/>
                <a:ea typeface="Lato" charset="0"/>
                <a:cs typeface="Calibri" panose="020F0502020204030204" pitchFamily="34" charset="0"/>
              </a:rPr>
            </a:br>
            <a:r>
              <a:rPr lang="en-US" b="1" dirty="0">
                <a:solidFill>
                  <a:schemeClr val="bg1"/>
                </a:solidFill>
                <a:latin typeface="Calibri" panose="020F0502020204030204" pitchFamily="34" charset="0"/>
                <a:ea typeface="Lato" charset="0"/>
                <a:cs typeface="Calibri" panose="020F0502020204030204" pitchFamily="34" charset="0"/>
              </a:rPr>
              <a:t>&amp; Threats</a:t>
            </a:r>
            <a:endParaRPr lang="en-US" b="1" dirty="0">
              <a:solidFill>
                <a:srgbClr val="C00000"/>
              </a:solidFill>
              <a:latin typeface="Calibri" panose="020F0502020204030204" pitchFamily="34" charset="0"/>
              <a:ea typeface="Lato" charset="0"/>
              <a:cs typeface="Calibri" panose="020F0502020204030204" pitchFamily="34" charset="0"/>
            </a:endParaRPr>
          </a:p>
        </p:txBody>
      </p:sp>
      <p:sp>
        <p:nvSpPr>
          <p:cNvPr id="26" name="Round Same Side Corner Rectangle 25">
            <a:extLst>
              <a:ext uri="{FF2B5EF4-FFF2-40B4-BE49-F238E27FC236}">
                <a16:creationId xmlns:a16="http://schemas.microsoft.com/office/drawing/2014/main" id="{4CEF2CBE-6940-614D-9697-29BF054DBAF8}"/>
              </a:ext>
            </a:extLst>
          </p:cNvPr>
          <p:cNvSpPr/>
          <p:nvPr/>
        </p:nvSpPr>
        <p:spPr>
          <a:xfrm>
            <a:off x="9143509" y="4444728"/>
            <a:ext cx="1244184" cy="2415758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DFD2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967D9EA-05F5-EC40-9A9C-EFD18CF54B6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5854" y="2633154"/>
            <a:ext cx="1082939" cy="1127141"/>
          </a:xfrm>
          <a:prstGeom prst="rect">
            <a:avLst/>
          </a:prstGeom>
        </p:spPr>
      </p:pic>
      <p:pic>
        <p:nvPicPr>
          <p:cNvPr id="2" name="Picture 1" descr="A white text on a black background&#10;&#10;Description automatically generated">
            <a:extLst>
              <a:ext uri="{FF2B5EF4-FFF2-40B4-BE49-F238E27FC236}">
                <a16:creationId xmlns:a16="http://schemas.microsoft.com/office/drawing/2014/main" id="{54BD6CB1-D2A4-231A-D69F-28CB9E4158C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4246" y="6526760"/>
            <a:ext cx="945614" cy="2307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8254853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>
            <a:extLst>
              <a:ext uri="{FF2B5EF4-FFF2-40B4-BE49-F238E27FC236}">
                <a16:creationId xmlns:a16="http://schemas.microsoft.com/office/drawing/2014/main" id="{2EE39EDF-5AD4-CA45-BC25-4AFE6A8C6145}"/>
              </a:ext>
            </a:extLst>
          </p:cNvPr>
          <p:cNvSpPr/>
          <p:nvPr/>
        </p:nvSpPr>
        <p:spPr>
          <a:xfrm>
            <a:off x="0" y="10841"/>
            <a:ext cx="12192000" cy="6857999"/>
          </a:xfrm>
          <a:prstGeom prst="rect">
            <a:avLst/>
          </a:prstGeom>
          <a:solidFill>
            <a:srgbClr val="48158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38" name="Group 37">
            <a:extLst>
              <a:ext uri="{FF2B5EF4-FFF2-40B4-BE49-F238E27FC236}">
                <a16:creationId xmlns:a16="http://schemas.microsoft.com/office/drawing/2014/main" id="{AF8E83FD-DC77-764F-AEEB-5F317A101B53}"/>
              </a:ext>
            </a:extLst>
          </p:cNvPr>
          <p:cNvGrpSpPr/>
          <p:nvPr/>
        </p:nvGrpSpPr>
        <p:grpSpPr>
          <a:xfrm>
            <a:off x="10387693" y="3139485"/>
            <a:ext cx="1239157" cy="3741321"/>
            <a:chOff x="8003865" y="4339710"/>
            <a:chExt cx="838199" cy="2783803"/>
          </a:xfrm>
          <a:solidFill>
            <a:srgbClr val="B880FF"/>
          </a:solidFill>
        </p:grpSpPr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F7E72170-5135-D048-9B49-779616615533}"/>
                </a:ext>
              </a:extLst>
            </p:cNvPr>
            <p:cNvSpPr/>
            <p:nvPr/>
          </p:nvSpPr>
          <p:spPr>
            <a:xfrm>
              <a:off x="8003865" y="4339710"/>
              <a:ext cx="838199" cy="838199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id="{617CC9A0-F712-9848-BBC4-06579FDEB5F6}"/>
                </a:ext>
              </a:extLst>
            </p:cNvPr>
            <p:cNvSpPr/>
            <p:nvPr/>
          </p:nvSpPr>
          <p:spPr>
            <a:xfrm>
              <a:off x="8003865" y="4758813"/>
              <a:ext cx="838199" cy="23647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1" name="Round Same Side Corner Rectangle 40">
            <a:extLst>
              <a:ext uri="{FF2B5EF4-FFF2-40B4-BE49-F238E27FC236}">
                <a16:creationId xmlns:a16="http://schemas.microsoft.com/office/drawing/2014/main" id="{8B035E8A-3CC3-B64F-A809-4AC2E54415B4}"/>
              </a:ext>
            </a:extLst>
          </p:cNvPr>
          <p:cNvSpPr/>
          <p:nvPr/>
        </p:nvSpPr>
        <p:spPr>
          <a:xfrm>
            <a:off x="9143509" y="4465048"/>
            <a:ext cx="1244184" cy="2415758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DFD2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8C708C6B-605F-3F4C-AFE7-AEA3B286A04D}"/>
              </a:ext>
            </a:extLst>
          </p:cNvPr>
          <p:cNvSpPr/>
          <p:nvPr/>
        </p:nvSpPr>
        <p:spPr>
          <a:xfrm>
            <a:off x="0" y="10842"/>
            <a:ext cx="12192000" cy="638761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18900000" algn="bl" rotWithShape="0">
              <a:schemeClr val="bg1"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C554D16E-4B99-1946-9A49-5534E6FCFB21}"/>
              </a:ext>
            </a:extLst>
          </p:cNvPr>
          <p:cNvSpPr txBox="1"/>
          <p:nvPr/>
        </p:nvSpPr>
        <p:spPr>
          <a:xfrm>
            <a:off x="1288159" y="6518234"/>
            <a:ext cx="535694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solidFill>
                  <a:schemeClr val="bg1"/>
                </a:solidFill>
                <a:latin typeface="+mj-lt"/>
              </a:rPr>
              <a:t>| </a:t>
            </a:r>
            <a:r>
              <a:rPr lang="en-US" sz="900" dirty="0">
                <a:solidFill>
                  <a:schemeClr val="tx2">
                    <a:lumMod val="20000"/>
                    <a:lumOff val="80000"/>
                  </a:schemeClr>
                </a:solidFill>
                <a:latin typeface="+mj-lt"/>
              </a:rPr>
              <a:t>Competitive Intelligence Automation</a:t>
            </a:r>
          </a:p>
        </p:txBody>
      </p:sp>
      <p:sp>
        <p:nvSpPr>
          <p:cNvPr id="10" name="Content Placeholder 3"/>
          <p:cNvSpPr>
            <a:spLocks noGrp="1"/>
          </p:cNvSpPr>
          <p:nvPr>
            <p:ph sz="half" idx="4294967295"/>
          </p:nvPr>
        </p:nvSpPr>
        <p:spPr>
          <a:xfrm>
            <a:off x="1401854" y="3041203"/>
            <a:ext cx="2787426" cy="3093029"/>
          </a:xfrm>
          <a:prstGeom prst="rect">
            <a:avLst/>
          </a:prstGeom>
          <a:noFill/>
          <a:ln>
            <a:solidFill>
              <a:schemeClr val="bg1">
                <a:lumMod val="95000"/>
              </a:schemeClr>
            </a:solidFill>
          </a:ln>
          <a:effectLst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dirty="0">
              <a:solidFill>
                <a:srgbClr val="1A2A36"/>
              </a:solidFill>
            </a:endParaRPr>
          </a:p>
        </p:txBody>
      </p:sp>
      <p:sp>
        <p:nvSpPr>
          <p:cNvPr id="16" name="Content Placeholder 3"/>
          <p:cNvSpPr>
            <a:spLocks noGrp="1"/>
          </p:cNvSpPr>
          <p:nvPr>
            <p:ph sz="half" idx="4294967295"/>
          </p:nvPr>
        </p:nvSpPr>
        <p:spPr>
          <a:xfrm>
            <a:off x="1397706" y="2133116"/>
            <a:ext cx="3182017" cy="467619"/>
          </a:xfrm>
          <a:prstGeom prst="rect">
            <a:avLst/>
          </a:prstGeom>
          <a:noFill/>
        </p:spPr>
        <p:txBody>
          <a:bodyPr>
            <a:norm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600" b="1" dirty="0">
                <a:solidFill>
                  <a:srgbClr val="1A2A36"/>
                </a:solidFill>
                <a:latin typeface="Calibri" panose="020F0502020204030204" pitchFamily="34" charset="0"/>
                <a:ea typeface="Helvetica Light" charset="0"/>
                <a:cs typeface="Calibri" panose="020F0502020204030204" pitchFamily="34" charset="0"/>
              </a:rPr>
              <a:t>LOGO 1</a:t>
            </a:r>
          </a:p>
        </p:txBody>
      </p:sp>
      <p:sp>
        <p:nvSpPr>
          <p:cNvPr id="20" name="Content Placeholder 3"/>
          <p:cNvSpPr>
            <a:spLocks noGrp="1"/>
          </p:cNvSpPr>
          <p:nvPr>
            <p:ph sz="half" idx="4294967295"/>
          </p:nvPr>
        </p:nvSpPr>
        <p:spPr>
          <a:xfrm>
            <a:off x="4906480" y="3041202"/>
            <a:ext cx="2787426" cy="3093029"/>
          </a:xfrm>
          <a:prstGeom prst="rect">
            <a:avLst/>
          </a:prstGeom>
          <a:noFill/>
          <a:ln>
            <a:solidFill>
              <a:schemeClr val="bg1">
                <a:lumMod val="95000"/>
              </a:schemeClr>
            </a:solidFill>
          </a:ln>
          <a:effectLst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dirty="0">
              <a:solidFill>
                <a:srgbClr val="1A2A36"/>
              </a:solidFill>
            </a:endParaRPr>
          </a:p>
        </p:txBody>
      </p:sp>
      <p:sp>
        <p:nvSpPr>
          <p:cNvPr id="21" name="Content Placeholder 3"/>
          <p:cNvSpPr>
            <a:spLocks noGrp="1"/>
          </p:cNvSpPr>
          <p:nvPr>
            <p:ph sz="half" idx="4294967295"/>
          </p:nvPr>
        </p:nvSpPr>
        <p:spPr>
          <a:xfrm>
            <a:off x="8445029" y="3050399"/>
            <a:ext cx="2787426" cy="3093029"/>
          </a:xfrm>
          <a:prstGeom prst="rect">
            <a:avLst/>
          </a:prstGeom>
          <a:noFill/>
          <a:ln>
            <a:solidFill>
              <a:schemeClr val="bg1">
                <a:lumMod val="95000"/>
              </a:schemeClr>
            </a:solidFill>
          </a:ln>
          <a:effectLst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dirty="0">
              <a:solidFill>
                <a:srgbClr val="1A2A36"/>
              </a:solidFill>
            </a:endParaRPr>
          </a:p>
        </p:txBody>
      </p:sp>
      <p:sp>
        <p:nvSpPr>
          <p:cNvPr id="22" name="Content Placeholder 3"/>
          <p:cNvSpPr>
            <a:spLocks noGrp="1"/>
          </p:cNvSpPr>
          <p:nvPr>
            <p:ph sz="half" idx="4294967295"/>
          </p:nvPr>
        </p:nvSpPr>
        <p:spPr>
          <a:xfrm>
            <a:off x="4927095" y="2133116"/>
            <a:ext cx="3182018" cy="467619"/>
          </a:xfrm>
          <a:prstGeom prst="rect">
            <a:avLst/>
          </a:prstGeom>
          <a:noFill/>
        </p:spPr>
        <p:txBody>
          <a:bodyPr>
            <a:norm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600" b="1" dirty="0">
                <a:solidFill>
                  <a:srgbClr val="1A2A36"/>
                </a:solidFill>
                <a:latin typeface="Calibri" panose="020F0502020204030204" pitchFamily="34" charset="0"/>
                <a:ea typeface="Helvetica Light" charset="0"/>
                <a:cs typeface="Calibri" panose="020F0502020204030204" pitchFamily="34" charset="0"/>
              </a:rPr>
              <a:t>LOGO 2</a:t>
            </a:r>
          </a:p>
        </p:txBody>
      </p:sp>
      <p:sp>
        <p:nvSpPr>
          <p:cNvPr id="23" name="Content Placeholder 3"/>
          <p:cNvSpPr>
            <a:spLocks noGrp="1"/>
          </p:cNvSpPr>
          <p:nvPr>
            <p:ph sz="half" idx="4294967295"/>
          </p:nvPr>
        </p:nvSpPr>
        <p:spPr>
          <a:xfrm>
            <a:off x="8444832" y="2133116"/>
            <a:ext cx="3182018" cy="467619"/>
          </a:xfrm>
          <a:prstGeom prst="rect">
            <a:avLst/>
          </a:prstGeom>
          <a:noFill/>
        </p:spPr>
        <p:txBody>
          <a:bodyPr>
            <a:norm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600" b="1" dirty="0">
                <a:solidFill>
                  <a:srgbClr val="1A2A36"/>
                </a:solidFill>
                <a:latin typeface="Calibri" panose="020F0502020204030204" pitchFamily="34" charset="0"/>
                <a:ea typeface="Helvetica Light" charset="0"/>
                <a:cs typeface="Calibri" panose="020F0502020204030204" pitchFamily="34" charset="0"/>
              </a:rPr>
              <a:t>LOGO 3</a:t>
            </a:r>
          </a:p>
        </p:txBody>
      </p:sp>
      <p:sp>
        <p:nvSpPr>
          <p:cNvPr id="30" name="Title 1">
            <a:extLst>
              <a:ext uri="{FF2B5EF4-FFF2-40B4-BE49-F238E27FC236}">
                <a16:creationId xmlns:a16="http://schemas.microsoft.com/office/drawing/2014/main" id="{F845DB23-C35D-3C4F-9764-F7AD1A793D05}"/>
              </a:ext>
            </a:extLst>
          </p:cNvPr>
          <p:cNvSpPr txBox="1">
            <a:spLocks/>
          </p:cNvSpPr>
          <p:nvPr/>
        </p:nvSpPr>
        <p:spPr>
          <a:xfrm>
            <a:off x="897626" y="381454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700" b="1" dirty="0">
                <a:latin typeface="Calibri" panose="020F0502020204030204" pitchFamily="34" charset="0"/>
                <a:ea typeface="Lato" charset="0"/>
                <a:cs typeface="Calibri" panose="020F0502020204030204" pitchFamily="34" charset="0"/>
              </a:rPr>
              <a:t>Opportunities &amp; Threats</a:t>
            </a:r>
          </a:p>
        </p:txBody>
      </p: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CDEC77ED-64A1-D542-A467-F235512E34E4}"/>
              </a:ext>
            </a:extLst>
          </p:cNvPr>
          <p:cNvCxnSpPr/>
          <p:nvPr/>
        </p:nvCxnSpPr>
        <p:spPr>
          <a:xfrm>
            <a:off x="984466" y="1518154"/>
            <a:ext cx="973394" cy="0"/>
          </a:xfrm>
          <a:prstGeom prst="line">
            <a:avLst/>
          </a:prstGeom>
          <a:ln w="38100">
            <a:solidFill>
              <a:srgbClr val="1A2A3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Oval 31">
            <a:extLst>
              <a:ext uri="{FF2B5EF4-FFF2-40B4-BE49-F238E27FC236}">
                <a16:creationId xmlns:a16="http://schemas.microsoft.com/office/drawing/2014/main" id="{8DC4BA96-3305-A94A-B462-3FFFCE8872B6}"/>
              </a:ext>
            </a:extLst>
          </p:cNvPr>
          <p:cNvSpPr/>
          <p:nvPr/>
        </p:nvSpPr>
        <p:spPr>
          <a:xfrm>
            <a:off x="1027181" y="2220030"/>
            <a:ext cx="298473" cy="298473"/>
          </a:xfrm>
          <a:prstGeom prst="ellipse">
            <a:avLst/>
          </a:prstGeom>
          <a:solidFill>
            <a:srgbClr val="DFD2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0000"/>
              </a:solidFill>
            </a:endParaRPr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8EAF23D6-60CD-3C46-807A-B2628695557C}"/>
              </a:ext>
            </a:extLst>
          </p:cNvPr>
          <p:cNvSpPr/>
          <p:nvPr/>
        </p:nvSpPr>
        <p:spPr>
          <a:xfrm>
            <a:off x="4545342" y="2220030"/>
            <a:ext cx="298473" cy="298473"/>
          </a:xfrm>
          <a:prstGeom prst="ellipse">
            <a:avLst/>
          </a:prstGeom>
          <a:solidFill>
            <a:srgbClr val="B880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0000"/>
              </a:solidFill>
            </a:endParaRPr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3DC62EDF-943D-1A41-8591-AB7BC87F1269}"/>
              </a:ext>
            </a:extLst>
          </p:cNvPr>
          <p:cNvSpPr/>
          <p:nvPr/>
        </p:nvSpPr>
        <p:spPr>
          <a:xfrm>
            <a:off x="8070356" y="2220030"/>
            <a:ext cx="298473" cy="298473"/>
          </a:xfrm>
          <a:prstGeom prst="ellipse">
            <a:avLst/>
          </a:prstGeom>
          <a:solidFill>
            <a:srgbClr val="6C31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0000"/>
              </a:solidFill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1B8BDC63-7AB2-2C4B-B8B9-EC96C7AD9F09}"/>
              </a:ext>
            </a:extLst>
          </p:cNvPr>
          <p:cNvSpPr txBox="1"/>
          <p:nvPr/>
        </p:nvSpPr>
        <p:spPr>
          <a:xfrm>
            <a:off x="1390970" y="2675043"/>
            <a:ext cx="259683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rgbClr val="1A2A36"/>
                </a:solidFill>
                <a:latin typeface="Calibri" panose="020F0502020204030204" pitchFamily="34" charset="0"/>
                <a:ea typeface="Helvetica" charset="0"/>
                <a:cs typeface="Calibri" panose="020F0502020204030204" pitchFamily="34" charset="0"/>
              </a:rPr>
              <a:t>How do we compare to them?</a:t>
            </a:r>
            <a:endParaRPr lang="en-US" sz="1400" b="1" dirty="0">
              <a:solidFill>
                <a:srgbClr val="1A2A36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F45048F4-C2E4-9A4B-B239-0C786E085BC2}"/>
              </a:ext>
            </a:extLst>
          </p:cNvPr>
          <p:cNvSpPr txBox="1"/>
          <p:nvPr/>
        </p:nvSpPr>
        <p:spPr>
          <a:xfrm>
            <a:off x="4917940" y="2658714"/>
            <a:ext cx="256742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rgbClr val="1A2A36"/>
                </a:solidFill>
                <a:latin typeface="Calibri" panose="020F0502020204030204" pitchFamily="34" charset="0"/>
                <a:ea typeface="Helvetica" charset="0"/>
                <a:cs typeface="Calibri" panose="020F0502020204030204" pitchFamily="34" charset="0"/>
              </a:rPr>
              <a:t>How do we compare to them?</a:t>
            </a:r>
            <a:endParaRPr lang="en-US" sz="1400" b="1" dirty="0">
              <a:solidFill>
                <a:srgbClr val="1A2A36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BF3F3D40-0167-2145-8B5E-07EE1908B0C0}"/>
              </a:ext>
            </a:extLst>
          </p:cNvPr>
          <p:cNvSpPr txBox="1"/>
          <p:nvPr/>
        </p:nvSpPr>
        <p:spPr>
          <a:xfrm>
            <a:off x="8444911" y="2675043"/>
            <a:ext cx="256742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rgbClr val="1A2A36"/>
                </a:solidFill>
                <a:latin typeface="Calibri" panose="020F0502020204030204" pitchFamily="34" charset="0"/>
                <a:ea typeface="Helvetica" charset="0"/>
                <a:cs typeface="Calibri" panose="020F0502020204030204" pitchFamily="34" charset="0"/>
              </a:rPr>
              <a:t>How do we compare to them?</a:t>
            </a:r>
            <a:endParaRPr lang="en-US" sz="1400" b="1" dirty="0">
              <a:solidFill>
                <a:srgbClr val="1A2A36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2" name="Picture 1" descr="A white text on a black background&#10;&#10;Description automatically generated">
            <a:extLst>
              <a:ext uri="{FF2B5EF4-FFF2-40B4-BE49-F238E27FC236}">
                <a16:creationId xmlns:a16="http://schemas.microsoft.com/office/drawing/2014/main" id="{2E7F606B-B812-9015-960B-3E5BEA63FA8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4246" y="6526760"/>
            <a:ext cx="945614" cy="2307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8483384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>
            <a:extLst>
              <a:ext uri="{FF2B5EF4-FFF2-40B4-BE49-F238E27FC236}">
                <a16:creationId xmlns:a16="http://schemas.microsoft.com/office/drawing/2014/main" id="{A3CBA7B7-C47F-D845-9175-FA504488C296}"/>
              </a:ext>
            </a:extLst>
          </p:cNvPr>
          <p:cNvSpPr/>
          <p:nvPr/>
        </p:nvSpPr>
        <p:spPr>
          <a:xfrm>
            <a:off x="0" y="1"/>
            <a:ext cx="12192000" cy="6857999"/>
          </a:xfrm>
          <a:prstGeom prst="rect">
            <a:avLst/>
          </a:prstGeom>
          <a:solidFill>
            <a:srgbClr val="48158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92E342A5-5338-524E-A7B9-BF3DF1C0E296}"/>
              </a:ext>
            </a:extLst>
          </p:cNvPr>
          <p:cNvSpPr/>
          <p:nvPr/>
        </p:nvSpPr>
        <p:spPr>
          <a:xfrm>
            <a:off x="3134086" y="2522451"/>
            <a:ext cx="6687015" cy="15081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/>
            <a:r>
              <a:rPr lang="en-US" sz="2800" b="1" dirty="0">
                <a:solidFill>
                  <a:srgbClr val="FFFFFF"/>
                </a:solidFill>
                <a:latin typeface="Open Sans" panose="020B0606030504020204" pitchFamily="34" charset="0"/>
              </a:rPr>
              <a:t>See the Power of Competitive </a:t>
            </a:r>
            <a:br>
              <a:rPr lang="en-US" sz="2800" b="1" dirty="0">
                <a:solidFill>
                  <a:srgbClr val="FFFFFF"/>
                </a:solidFill>
                <a:latin typeface="Open Sans" panose="020B0606030504020204" pitchFamily="34" charset="0"/>
              </a:rPr>
            </a:br>
            <a:r>
              <a:rPr lang="en-US" sz="2800" b="1" dirty="0">
                <a:solidFill>
                  <a:srgbClr val="FFFFFF"/>
                </a:solidFill>
                <a:latin typeface="Open Sans" panose="020B0606030504020204" pitchFamily="34" charset="0"/>
              </a:rPr>
              <a:t>Intelligence Automation.</a:t>
            </a:r>
          </a:p>
          <a:p>
            <a:br>
              <a:rPr lang="en-US" dirty="0"/>
            </a:br>
            <a:endParaRPr lang="en-US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4437B2B7-F780-2AC5-F121-44DEB14AD66D}"/>
              </a:ext>
            </a:extLst>
          </p:cNvPr>
          <p:cNvGrpSpPr/>
          <p:nvPr/>
        </p:nvGrpSpPr>
        <p:grpSpPr>
          <a:xfrm>
            <a:off x="5037493" y="3878060"/>
            <a:ext cx="2828486" cy="449974"/>
            <a:chOff x="5807514" y="3579190"/>
            <a:chExt cx="2828486" cy="449974"/>
          </a:xfrm>
        </p:grpSpPr>
        <p:sp>
          <p:nvSpPr>
            <p:cNvPr id="4" name="Rounded Rectangle 3">
              <a:hlinkClick r:id="rId2" tooltip="GET STARTED"/>
              <a:extLst>
                <a:ext uri="{FF2B5EF4-FFF2-40B4-BE49-F238E27FC236}">
                  <a16:creationId xmlns:a16="http://schemas.microsoft.com/office/drawing/2014/main" id="{F250706E-D687-6C4B-92A6-DF152A27D1A7}"/>
                </a:ext>
              </a:extLst>
            </p:cNvPr>
            <p:cNvSpPr/>
            <p:nvPr/>
          </p:nvSpPr>
          <p:spPr>
            <a:xfrm>
              <a:off x="5807514" y="3579190"/>
              <a:ext cx="2828486" cy="449974"/>
            </a:xfrm>
            <a:prstGeom prst="roundRect">
              <a:avLst/>
            </a:prstGeom>
            <a:solidFill>
              <a:srgbClr val="FF642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  <a:hlinkClick r:id="rId2">
                    <a:extLst>
                      <a:ext uri="{A12FA001-AC4F-418D-AE19-62706E023703}">
                        <ahyp:hlinkClr xmlns:ahyp="http://schemas.microsoft.com/office/drawing/2018/hyperlinkcolor" val="tx"/>
                      </a:ext>
                    </a:extLst>
                  </a:hlinkClick>
                </a:rPr>
                <a:t>SCHEDULE A DEMO</a:t>
              </a:r>
              <a:endParaRPr lang="en-US" sz="1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" name="Rectangle 1">
              <a:extLst>
                <a:ext uri="{FF2B5EF4-FFF2-40B4-BE49-F238E27FC236}">
                  <a16:creationId xmlns:a16="http://schemas.microsoft.com/office/drawing/2014/main" id="{33AFEE0C-913D-AC46-A71A-1780CECB61DF}"/>
                </a:ext>
              </a:extLst>
            </p:cNvPr>
            <p:cNvSpPr/>
            <p:nvPr/>
          </p:nvSpPr>
          <p:spPr>
            <a:xfrm>
              <a:off x="6491651" y="3873549"/>
              <a:ext cx="1511929" cy="144982"/>
            </a:xfrm>
            <a:prstGeom prst="rect">
              <a:avLst/>
            </a:prstGeom>
            <a:solidFill>
              <a:srgbClr val="FF642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5" name="Picture 4" descr="A white text on a black background&#10;&#10;Description automatically generated">
            <a:extLst>
              <a:ext uri="{FF2B5EF4-FFF2-40B4-BE49-F238E27FC236}">
                <a16:creationId xmlns:a16="http://schemas.microsoft.com/office/drawing/2014/main" id="{8F42D68A-F58A-7F22-72AF-532E69C0554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35085" y="6090346"/>
            <a:ext cx="1993900" cy="4865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54290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Rectangle 44">
            <a:extLst>
              <a:ext uri="{FF2B5EF4-FFF2-40B4-BE49-F238E27FC236}">
                <a16:creationId xmlns:a16="http://schemas.microsoft.com/office/drawing/2014/main" id="{47273078-C20B-8648-A6C4-AEB024B4FFD9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48158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5A4A5E62-31D9-4947-82AF-2CAAD6C5960F}"/>
              </a:ext>
            </a:extLst>
          </p:cNvPr>
          <p:cNvSpPr txBox="1"/>
          <p:nvPr/>
        </p:nvSpPr>
        <p:spPr>
          <a:xfrm>
            <a:off x="1288159" y="6517461"/>
            <a:ext cx="535694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solidFill>
                  <a:schemeClr val="bg1"/>
                </a:solidFill>
                <a:latin typeface="+mj-lt"/>
              </a:rPr>
              <a:t>| </a:t>
            </a:r>
            <a:r>
              <a:rPr lang="en-US" sz="900" dirty="0">
                <a:solidFill>
                  <a:schemeClr val="tx2">
                    <a:lumMod val="20000"/>
                    <a:lumOff val="80000"/>
                  </a:schemeClr>
                </a:solidFill>
                <a:latin typeface="+mj-lt"/>
              </a:rPr>
              <a:t>Competitive Intelligence Automation</a:t>
            </a:r>
          </a:p>
        </p:txBody>
      </p:sp>
      <p:sp>
        <p:nvSpPr>
          <p:cNvPr id="20" name="Title 1"/>
          <p:cNvSpPr txBox="1">
            <a:spLocks/>
          </p:cNvSpPr>
          <p:nvPr/>
        </p:nvSpPr>
        <p:spPr>
          <a:xfrm>
            <a:off x="2337905" y="2479897"/>
            <a:ext cx="10515600" cy="132556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ctr">
            <a:normAutofit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en-US" b="1" dirty="0">
                <a:solidFill>
                  <a:schemeClr val="bg1"/>
                </a:solidFill>
                <a:latin typeface="Calibri" panose="020F0502020204030204" pitchFamily="34" charset="0"/>
                <a:ea typeface="Lato" charset="0"/>
                <a:cs typeface="Calibri" panose="020F0502020204030204" pitchFamily="34" charset="0"/>
              </a:rPr>
              <a:t>Corporate </a:t>
            </a:r>
            <a:br>
              <a:rPr lang="en-US" b="1" dirty="0">
                <a:solidFill>
                  <a:schemeClr val="bg1"/>
                </a:solidFill>
                <a:latin typeface="Calibri" panose="020F0502020204030204" pitchFamily="34" charset="0"/>
                <a:ea typeface="Lato" charset="0"/>
                <a:cs typeface="Calibri" panose="020F0502020204030204" pitchFamily="34" charset="0"/>
              </a:rPr>
            </a:br>
            <a:r>
              <a:rPr lang="en-US" b="1" dirty="0">
                <a:solidFill>
                  <a:schemeClr val="bg1"/>
                </a:solidFill>
                <a:latin typeface="Calibri" panose="020F0502020204030204" pitchFamily="34" charset="0"/>
                <a:ea typeface="Lato" charset="0"/>
                <a:cs typeface="Calibri" panose="020F0502020204030204" pitchFamily="34" charset="0"/>
              </a:rPr>
              <a:t>Competitor Analysis</a:t>
            </a:r>
            <a:endParaRPr lang="en-US" b="1" dirty="0">
              <a:solidFill>
                <a:srgbClr val="C00000"/>
              </a:solidFill>
              <a:latin typeface="Calibri" panose="020F0502020204030204" pitchFamily="34" charset="0"/>
              <a:ea typeface="Lato" charset="0"/>
              <a:cs typeface="Calibri" panose="020F0502020204030204" pitchFamily="34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50AE920-CA19-D944-AA44-9C5F6FEF74B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6469" y="2594765"/>
            <a:ext cx="831140" cy="1021893"/>
          </a:xfrm>
          <a:prstGeom prst="rect">
            <a:avLst/>
          </a:prstGeom>
        </p:spPr>
      </p:pic>
      <p:grpSp>
        <p:nvGrpSpPr>
          <p:cNvPr id="17" name="Group 16">
            <a:extLst>
              <a:ext uri="{FF2B5EF4-FFF2-40B4-BE49-F238E27FC236}">
                <a16:creationId xmlns:a16="http://schemas.microsoft.com/office/drawing/2014/main" id="{79E78651-D600-0744-AF04-EA144228AB92}"/>
              </a:ext>
            </a:extLst>
          </p:cNvPr>
          <p:cNvGrpSpPr/>
          <p:nvPr/>
        </p:nvGrpSpPr>
        <p:grpSpPr>
          <a:xfrm>
            <a:off x="10387693" y="3128904"/>
            <a:ext cx="1239157" cy="3741321"/>
            <a:chOff x="8003865" y="4339710"/>
            <a:chExt cx="838199" cy="2783803"/>
          </a:xfrm>
          <a:solidFill>
            <a:srgbClr val="FF788F"/>
          </a:solidFill>
        </p:grpSpPr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CA7C4CBA-D816-BB45-9DAA-744A4697CCC0}"/>
                </a:ext>
              </a:extLst>
            </p:cNvPr>
            <p:cNvSpPr/>
            <p:nvPr/>
          </p:nvSpPr>
          <p:spPr>
            <a:xfrm>
              <a:off x="8003865" y="4339710"/>
              <a:ext cx="838199" cy="838199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0C3F8465-6DB3-2841-807D-CA76BAF52F42}"/>
                </a:ext>
              </a:extLst>
            </p:cNvPr>
            <p:cNvSpPr/>
            <p:nvPr/>
          </p:nvSpPr>
          <p:spPr>
            <a:xfrm>
              <a:off x="8003865" y="4758813"/>
              <a:ext cx="838199" cy="23647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4" name="Round Same Side Corner Rectangle 43">
            <a:extLst>
              <a:ext uri="{FF2B5EF4-FFF2-40B4-BE49-F238E27FC236}">
                <a16:creationId xmlns:a16="http://schemas.microsoft.com/office/drawing/2014/main" id="{5DED559F-C260-D646-A658-D2B60C9FF3E1}"/>
              </a:ext>
            </a:extLst>
          </p:cNvPr>
          <p:cNvSpPr/>
          <p:nvPr/>
        </p:nvSpPr>
        <p:spPr>
          <a:xfrm>
            <a:off x="9143509" y="4444728"/>
            <a:ext cx="1244184" cy="2415758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FAD0D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1" descr="A white text on a black background&#10;&#10;Description automatically generated">
            <a:extLst>
              <a:ext uri="{FF2B5EF4-FFF2-40B4-BE49-F238E27FC236}">
                <a16:creationId xmlns:a16="http://schemas.microsoft.com/office/drawing/2014/main" id="{0AE93DEA-83D7-AE2E-20AD-1287AF32E73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4246" y="6526760"/>
            <a:ext cx="945614" cy="2307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9502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Rectangle 73">
            <a:extLst>
              <a:ext uri="{FF2B5EF4-FFF2-40B4-BE49-F238E27FC236}">
                <a16:creationId xmlns:a16="http://schemas.microsoft.com/office/drawing/2014/main" id="{5CC7E08D-AFE7-104A-8E7D-7809068CAE10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48158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77" name="Group 76">
            <a:extLst>
              <a:ext uri="{FF2B5EF4-FFF2-40B4-BE49-F238E27FC236}">
                <a16:creationId xmlns:a16="http://schemas.microsoft.com/office/drawing/2014/main" id="{255455DD-CCBE-4144-84AF-03D2B6D3A371}"/>
              </a:ext>
            </a:extLst>
          </p:cNvPr>
          <p:cNvGrpSpPr/>
          <p:nvPr/>
        </p:nvGrpSpPr>
        <p:grpSpPr>
          <a:xfrm>
            <a:off x="10387693" y="3128904"/>
            <a:ext cx="1239157" cy="3741321"/>
            <a:chOff x="8003865" y="4339710"/>
            <a:chExt cx="838199" cy="2783803"/>
          </a:xfrm>
          <a:solidFill>
            <a:srgbClr val="FF788F"/>
          </a:solidFill>
        </p:grpSpPr>
        <p:sp>
          <p:nvSpPr>
            <p:cNvPr id="78" name="Oval 77">
              <a:extLst>
                <a:ext uri="{FF2B5EF4-FFF2-40B4-BE49-F238E27FC236}">
                  <a16:creationId xmlns:a16="http://schemas.microsoft.com/office/drawing/2014/main" id="{461B2ADD-4EB3-9F4C-85D9-6587E1AEB859}"/>
                </a:ext>
              </a:extLst>
            </p:cNvPr>
            <p:cNvSpPr/>
            <p:nvPr/>
          </p:nvSpPr>
          <p:spPr>
            <a:xfrm>
              <a:off x="8003865" y="4339710"/>
              <a:ext cx="838199" cy="838199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9" name="Rectangle 78">
              <a:extLst>
                <a:ext uri="{FF2B5EF4-FFF2-40B4-BE49-F238E27FC236}">
                  <a16:creationId xmlns:a16="http://schemas.microsoft.com/office/drawing/2014/main" id="{976ADCB6-271D-D74B-B4A1-BBB61E7A2C7E}"/>
                </a:ext>
              </a:extLst>
            </p:cNvPr>
            <p:cNvSpPr/>
            <p:nvPr/>
          </p:nvSpPr>
          <p:spPr>
            <a:xfrm>
              <a:off x="8003865" y="4758813"/>
              <a:ext cx="838199" cy="23647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80" name="Round Same Side Corner Rectangle 79">
            <a:extLst>
              <a:ext uri="{FF2B5EF4-FFF2-40B4-BE49-F238E27FC236}">
                <a16:creationId xmlns:a16="http://schemas.microsoft.com/office/drawing/2014/main" id="{9C21D78F-8A77-B24F-913C-D57AACDA960A}"/>
              </a:ext>
            </a:extLst>
          </p:cNvPr>
          <p:cNvSpPr/>
          <p:nvPr/>
        </p:nvSpPr>
        <p:spPr>
          <a:xfrm>
            <a:off x="9143509" y="4465048"/>
            <a:ext cx="1244184" cy="2415758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FAD0D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F83F25E5-B8D8-A740-AFDB-2D301173BBBB}"/>
              </a:ext>
            </a:extLst>
          </p:cNvPr>
          <p:cNvSpPr/>
          <p:nvPr/>
        </p:nvSpPr>
        <p:spPr>
          <a:xfrm>
            <a:off x="0" y="0"/>
            <a:ext cx="12192000" cy="6405859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18900000" algn="bl" rotWithShape="0">
              <a:schemeClr val="bg1"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21" name="Table 20">
            <a:extLst>
              <a:ext uri="{FF2B5EF4-FFF2-40B4-BE49-F238E27FC236}">
                <a16:creationId xmlns:a16="http://schemas.microsoft.com/office/drawing/2014/main" id="{C073E95D-2570-5244-9048-79ED0FC066F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08964827"/>
              </p:ext>
            </p:extLst>
          </p:nvPr>
        </p:nvGraphicFramePr>
        <p:xfrm>
          <a:off x="838200" y="2270275"/>
          <a:ext cx="10304600" cy="3182257"/>
        </p:xfrm>
        <a:graphic>
          <a:graphicData uri="http://schemas.openxmlformats.org/drawingml/2006/table">
            <a:tbl>
              <a:tblPr bandRow="1">
                <a:effectLst/>
                <a:tableStyleId>{2D5ABB26-0587-4C30-8999-92F81FD0307C}</a:tableStyleId>
              </a:tblPr>
              <a:tblGrid>
                <a:gridCol w="20609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6092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6092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06092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06092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808171">
                <a:tc>
                  <a:txBody>
                    <a:bodyPr/>
                    <a:lstStyle/>
                    <a:p>
                      <a:pPr algn="l"/>
                      <a:r>
                        <a:rPr lang="en-US" sz="1700" b="1" i="0" dirty="0">
                          <a:solidFill>
                            <a:srgbClr val="1A2A36"/>
                          </a:solidFill>
                          <a:latin typeface="Calibri" panose="020F0502020204030204" pitchFamily="34" charset="0"/>
                          <a:ea typeface="Helvetica Light" charset="0"/>
                          <a:cs typeface="Calibri" panose="020F0502020204030204" pitchFamily="34" charset="0"/>
                        </a:rPr>
                        <a:t>        COMPETITORS</a:t>
                      </a:r>
                    </a:p>
                  </a:txBody>
                  <a:tcPr marL="118301" marR="118301" marT="59149" marB="59149"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</a:pPr>
                      <a:r>
                        <a:rPr lang="en-US" sz="1700" b="1" i="0" u="none" strike="noStrike" kern="12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Direct, Indirect, Replacement</a:t>
                      </a:r>
                      <a:endParaRPr lang="en-US" sz="1700" b="1" i="0" dirty="0">
                        <a:solidFill>
                          <a:srgbClr val="1A2A36"/>
                        </a:solidFill>
                        <a:latin typeface="Calibri" panose="020F0502020204030204" pitchFamily="34" charset="0"/>
                        <a:ea typeface="Helvetica Light" charset="0"/>
                        <a:cs typeface="Calibri" panose="020F0502020204030204" pitchFamily="34" charset="0"/>
                      </a:endParaRPr>
                    </a:p>
                  </a:txBody>
                  <a:tcPr marL="118301" marR="118301" marT="59149" marB="59149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br>
                        <a:rPr lang="en-US" sz="800" b="1" i="0" u="none" strike="noStrike" kern="12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</a:br>
                      <a:r>
                        <a:rPr lang="en-US" sz="1700" b="1" i="0" u="none" strike="noStrike" kern="12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Description</a:t>
                      </a:r>
                      <a:endParaRPr lang="en-US" sz="1700" b="1" i="0" dirty="0">
                        <a:solidFill>
                          <a:srgbClr val="1A2A36"/>
                        </a:solidFill>
                        <a:latin typeface="Calibri" panose="020F0502020204030204" pitchFamily="34" charset="0"/>
                        <a:ea typeface="Helvetica Light" charset="0"/>
                        <a:cs typeface="Calibri" panose="020F0502020204030204" pitchFamily="34" charset="0"/>
                      </a:endParaRPr>
                    </a:p>
                  </a:txBody>
                  <a:tcPr marL="118301" marR="118301" marT="59149" marB="59149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br>
                        <a:rPr lang="en-US" sz="800" b="1" i="0" u="none" strike="noStrike" kern="12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</a:br>
                      <a:r>
                        <a:rPr lang="en-US" sz="1700" b="1" i="0" u="none" strike="noStrike" kern="12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Location</a:t>
                      </a:r>
                      <a:endParaRPr lang="en-US" sz="1700" b="1" i="0" dirty="0">
                        <a:solidFill>
                          <a:srgbClr val="1A2A36"/>
                        </a:solidFill>
                        <a:latin typeface="Calibri" panose="020F0502020204030204" pitchFamily="34" charset="0"/>
                        <a:ea typeface="Helvetica Light" charset="0"/>
                        <a:cs typeface="Calibri" panose="020F0502020204030204" pitchFamily="34" charset="0"/>
                      </a:endParaRPr>
                    </a:p>
                  </a:txBody>
                  <a:tcPr marL="118301" marR="118301" marT="59149" marB="59149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700" b="1" i="0" u="none" strike="noStrike" kern="12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Number of Employees</a:t>
                      </a:r>
                      <a:endParaRPr lang="en-US" sz="2300" b="1" i="0" dirty="0">
                        <a:solidFill>
                          <a:srgbClr val="1A2A36"/>
                        </a:solidFill>
                        <a:latin typeface="Calibri" panose="020F0502020204030204" pitchFamily="34" charset="0"/>
                        <a:ea typeface="Helvetica Light" charset="0"/>
                        <a:cs typeface="Calibri" panose="020F0502020204030204" pitchFamily="34" charset="0"/>
                      </a:endParaRPr>
                    </a:p>
                  </a:txBody>
                  <a:tcPr marL="118301" marR="118301" marT="59149" marB="59149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1517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b="1" i="0" dirty="0">
                        <a:solidFill>
                          <a:srgbClr val="1A2A36"/>
                        </a:solidFill>
                        <a:latin typeface="Calibri" panose="020F0502020204030204" pitchFamily="34" charset="0"/>
                        <a:ea typeface="Helvetica" charset="0"/>
                        <a:cs typeface="Calibri" panose="020F0502020204030204" pitchFamily="34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i="0" dirty="0">
                          <a:solidFill>
                            <a:srgbClr val="1A2A36"/>
                          </a:solidFill>
                          <a:latin typeface="Calibri" panose="020F0502020204030204" pitchFamily="34" charset="0"/>
                          <a:ea typeface="Helvetica" charset="0"/>
                          <a:cs typeface="Calibri" panose="020F0502020204030204" pitchFamily="34" charset="0"/>
                        </a:rPr>
                        <a:t>LOGO</a:t>
                      </a:r>
                      <a:r>
                        <a:rPr lang="en-US" sz="1400" b="1" i="0" baseline="0" dirty="0">
                          <a:solidFill>
                            <a:srgbClr val="1A2A36"/>
                          </a:solidFill>
                          <a:latin typeface="Calibri" panose="020F0502020204030204" pitchFamily="34" charset="0"/>
                          <a:ea typeface="Helvetica" charset="0"/>
                          <a:cs typeface="Calibri" panose="020F0502020204030204" pitchFamily="34" charset="0"/>
                        </a:rPr>
                        <a:t> 1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b="1" i="0" dirty="0">
                        <a:solidFill>
                          <a:srgbClr val="1A2A36"/>
                        </a:solidFill>
                        <a:latin typeface="Calibri" panose="020F0502020204030204" pitchFamily="34" charset="0"/>
                        <a:ea typeface="Helvetica" charset="0"/>
                        <a:cs typeface="Calibri" panose="020F0502020204030204" pitchFamily="34" charset="0"/>
                      </a:endParaRPr>
                    </a:p>
                  </a:txBody>
                  <a:tcPr marL="118301" marR="118301" marT="59149" marB="59149" anchor="ctr"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="0" i="0" u="none" strike="noStrike" kern="12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Calibri Light" panose="020F0302020204030204" pitchFamily="34" charset="0"/>
                        <a:ea typeface="Helvetica" charset="0"/>
                        <a:cs typeface="Calibri Light" panose="020F0302020204030204" pitchFamily="34" charset="0"/>
                      </a:endParaRPr>
                    </a:p>
                  </a:txBody>
                  <a:tcPr marL="118301" marR="118301" marT="59149" marB="59149"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b="0" i="0" u="none" strike="noStrike" kern="12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Calibri Light" panose="020F0302020204030204" pitchFamily="34" charset="0"/>
                        <a:ea typeface="Helvetica" charset="0"/>
                        <a:cs typeface="Calibri Light" panose="020F0302020204030204" pitchFamily="34" charset="0"/>
                      </a:endParaRPr>
                    </a:p>
                  </a:txBody>
                  <a:tcPr marL="118301" marR="118301" marT="59149" marB="59149"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="0" i="0" u="none" strike="noStrike" kern="12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Calibri Light" panose="020F0302020204030204" pitchFamily="34" charset="0"/>
                        <a:ea typeface="Helvetica" charset="0"/>
                        <a:cs typeface="Calibri Light" panose="020F0302020204030204" pitchFamily="34" charset="0"/>
                      </a:endParaRPr>
                    </a:p>
                    <a:p>
                      <a:pPr algn="l"/>
                      <a:endParaRPr lang="en-US" sz="120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 Light" panose="020F0302020204030204" pitchFamily="34" charset="0"/>
                        <a:ea typeface="Helvetica" charset="0"/>
                        <a:cs typeface="Calibri Light" panose="020F0302020204030204" pitchFamily="34" charset="0"/>
                      </a:endParaRPr>
                    </a:p>
                  </a:txBody>
                  <a:tcPr marL="118301" marR="118301" marT="59149" marB="59149"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="0" i="0" u="none" strike="noStrike" kern="12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Calibri Light" panose="020F0302020204030204" pitchFamily="34" charset="0"/>
                        <a:ea typeface="Helvetica" charset="0"/>
                        <a:cs typeface="Calibri Light" panose="020F0302020204030204" pitchFamily="34" charset="0"/>
                      </a:endParaRPr>
                    </a:p>
                    <a:p>
                      <a:pPr algn="l"/>
                      <a:endParaRPr lang="en-US" sz="120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 Light" panose="020F0302020204030204" pitchFamily="34" charset="0"/>
                        <a:ea typeface="Helvetica" charset="0"/>
                        <a:cs typeface="Calibri Light" panose="020F0302020204030204" pitchFamily="34" charset="0"/>
                      </a:endParaRPr>
                    </a:p>
                  </a:txBody>
                  <a:tcPr marL="118301" marR="118301" marT="59149" marB="59149"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07854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br>
                        <a:rPr lang="en-US" sz="1400" b="1" i="0" baseline="0" dirty="0">
                          <a:solidFill>
                            <a:srgbClr val="1A2A36"/>
                          </a:solidFill>
                          <a:latin typeface="Calibri" panose="020F0502020204030204" pitchFamily="34" charset="0"/>
                          <a:ea typeface="Helvetica" charset="0"/>
                          <a:cs typeface="Calibri" panose="020F0502020204030204" pitchFamily="34" charset="0"/>
                        </a:rPr>
                      </a:br>
                      <a:r>
                        <a:rPr lang="en-US" sz="1400" b="1" i="0" baseline="0" dirty="0">
                          <a:solidFill>
                            <a:srgbClr val="1A2A36"/>
                          </a:solidFill>
                          <a:latin typeface="Calibri" panose="020F0502020204030204" pitchFamily="34" charset="0"/>
                          <a:ea typeface="Helvetica" charset="0"/>
                          <a:cs typeface="Calibri" panose="020F0502020204030204" pitchFamily="34" charset="0"/>
                        </a:rPr>
                        <a:t>LOGO 2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b="1" i="0" dirty="0">
                        <a:solidFill>
                          <a:srgbClr val="1A2A36"/>
                        </a:solidFill>
                        <a:latin typeface="Calibri" panose="020F0502020204030204" pitchFamily="34" charset="0"/>
                        <a:ea typeface="Helvetica" charset="0"/>
                        <a:cs typeface="Calibri" panose="020F0502020204030204" pitchFamily="34" charset="0"/>
                      </a:endParaRPr>
                    </a:p>
                  </a:txBody>
                  <a:tcPr marL="118301" marR="118301" marT="59149" marB="59149"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 Light" panose="020F0302020204030204" pitchFamily="34" charset="0"/>
                        <a:ea typeface="Helvetica" charset="0"/>
                        <a:cs typeface="Calibri Light" panose="020F0302020204030204" pitchFamily="34" charset="0"/>
                      </a:endParaRPr>
                    </a:p>
                  </a:txBody>
                  <a:tcPr marL="118301" marR="118301" marT="59149" marB="59149"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 Light" panose="020F0302020204030204" pitchFamily="34" charset="0"/>
                        <a:ea typeface="Helvetica" charset="0"/>
                        <a:cs typeface="Calibri Light" panose="020F0302020204030204" pitchFamily="34" charset="0"/>
                      </a:endParaRPr>
                    </a:p>
                  </a:txBody>
                  <a:tcPr marL="118301" marR="118301" marT="59149" marB="59149"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 Light" panose="020F0302020204030204" pitchFamily="34" charset="0"/>
                        <a:ea typeface="Helvetica" charset="0"/>
                        <a:cs typeface="Calibri Light" panose="020F0302020204030204" pitchFamily="34" charset="0"/>
                      </a:endParaRPr>
                    </a:p>
                  </a:txBody>
                  <a:tcPr marL="118301" marR="118301" marT="59149" marB="59149"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 Light" panose="020F0302020204030204" pitchFamily="34" charset="0"/>
                        <a:ea typeface="Helvetica" charset="0"/>
                        <a:cs typeface="Calibri Light" panose="020F0302020204030204" pitchFamily="34" charset="0"/>
                      </a:endParaRPr>
                    </a:p>
                  </a:txBody>
                  <a:tcPr marL="118301" marR="118301" marT="59149" marB="59149"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07854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i="0" baseline="0" dirty="0">
                          <a:solidFill>
                            <a:srgbClr val="1A2A36"/>
                          </a:solidFill>
                          <a:latin typeface="Calibri" panose="020F0502020204030204" pitchFamily="34" charset="0"/>
                          <a:ea typeface="Helvetica" charset="0"/>
                          <a:cs typeface="Calibri" panose="020F0502020204030204" pitchFamily="34" charset="0"/>
                        </a:rPr>
                        <a:t>            </a:t>
                      </a:r>
                      <a:br>
                        <a:rPr lang="en-US" sz="1400" b="1" i="0" baseline="0" dirty="0">
                          <a:solidFill>
                            <a:srgbClr val="1A2A36"/>
                          </a:solidFill>
                          <a:latin typeface="Calibri" panose="020F0502020204030204" pitchFamily="34" charset="0"/>
                          <a:ea typeface="Helvetica" charset="0"/>
                          <a:cs typeface="Calibri" panose="020F0502020204030204" pitchFamily="34" charset="0"/>
                        </a:rPr>
                      </a:br>
                      <a:r>
                        <a:rPr lang="en-US" sz="1400" b="1" i="0" baseline="0" dirty="0">
                          <a:solidFill>
                            <a:srgbClr val="1A2A36"/>
                          </a:solidFill>
                          <a:latin typeface="Calibri" panose="020F0502020204030204" pitchFamily="34" charset="0"/>
                          <a:ea typeface="Helvetica" charset="0"/>
                          <a:cs typeface="Calibri" panose="020F0502020204030204" pitchFamily="34" charset="0"/>
                        </a:rPr>
                        <a:t>LOGO 3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b="1" i="0" dirty="0">
                        <a:solidFill>
                          <a:srgbClr val="1A2A36"/>
                        </a:solidFill>
                        <a:latin typeface="Calibri" panose="020F0502020204030204" pitchFamily="34" charset="0"/>
                        <a:ea typeface="Helvetica" charset="0"/>
                        <a:cs typeface="Calibri" panose="020F0502020204030204" pitchFamily="34" charset="0"/>
                      </a:endParaRPr>
                    </a:p>
                  </a:txBody>
                  <a:tcPr marL="118301" marR="118301" marT="59149" marB="59149"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 Light" panose="020F0302020204030204" pitchFamily="34" charset="0"/>
                          <a:ea typeface="Helvetica" charset="0"/>
                          <a:cs typeface="Calibri Light" panose="020F0302020204030204" pitchFamily="34" charset="0"/>
                        </a:rPr>
                        <a:t>      </a:t>
                      </a:r>
                    </a:p>
                  </a:txBody>
                  <a:tcPr marL="118301" marR="118301" marT="59149" marB="59149"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 Light" panose="020F0302020204030204" pitchFamily="34" charset="0"/>
                        <a:ea typeface="Helvetica" charset="0"/>
                        <a:cs typeface="Calibri Light" panose="020F0302020204030204" pitchFamily="34" charset="0"/>
                      </a:endParaRPr>
                    </a:p>
                  </a:txBody>
                  <a:tcPr marL="118301" marR="118301" marT="59149" marB="59149"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 Light" panose="020F0302020204030204" pitchFamily="34" charset="0"/>
                        <a:ea typeface="Helvetica" charset="0"/>
                        <a:cs typeface="Calibri Light" panose="020F0302020204030204" pitchFamily="34" charset="0"/>
                      </a:endParaRPr>
                    </a:p>
                  </a:txBody>
                  <a:tcPr marL="118301" marR="118301" marT="59149" marB="59149"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 Light" panose="020F0302020204030204" pitchFamily="34" charset="0"/>
                        <a:ea typeface="Helvetica" charset="0"/>
                        <a:cs typeface="Calibri Light" panose="020F0302020204030204" pitchFamily="34" charset="0"/>
                      </a:endParaRPr>
                    </a:p>
                  </a:txBody>
                  <a:tcPr marL="118301" marR="118301" marT="59149" marB="59149"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75" name="TextBox 74">
            <a:extLst>
              <a:ext uri="{FF2B5EF4-FFF2-40B4-BE49-F238E27FC236}">
                <a16:creationId xmlns:a16="http://schemas.microsoft.com/office/drawing/2014/main" id="{9680025F-F857-4F47-A610-3395A38DF69F}"/>
              </a:ext>
            </a:extLst>
          </p:cNvPr>
          <p:cNvSpPr txBox="1"/>
          <p:nvPr/>
        </p:nvSpPr>
        <p:spPr>
          <a:xfrm>
            <a:off x="1288159" y="6517461"/>
            <a:ext cx="535694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solidFill>
                  <a:schemeClr val="bg1"/>
                </a:solidFill>
                <a:latin typeface="+mj-lt"/>
              </a:rPr>
              <a:t>| </a:t>
            </a:r>
            <a:r>
              <a:rPr lang="en-US" sz="900" dirty="0">
                <a:solidFill>
                  <a:schemeClr val="tx2">
                    <a:lumMod val="20000"/>
                    <a:lumOff val="80000"/>
                  </a:schemeClr>
                </a:solidFill>
                <a:latin typeface="+mj-lt"/>
              </a:rPr>
              <a:t>Competitive Intelligence Automation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361" y="381454"/>
            <a:ext cx="10515600" cy="1325563"/>
          </a:xfrm>
        </p:spPr>
        <p:txBody>
          <a:bodyPr>
            <a:normAutofit/>
          </a:bodyPr>
          <a:lstStyle/>
          <a:p>
            <a:r>
              <a:rPr lang="en-US" sz="2700" b="1" dirty="0">
                <a:solidFill>
                  <a:srgbClr val="1A2A36"/>
                </a:solidFill>
                <a:latin typeface="Calibri" panose="020F0502020204030204" pitchFamily="34" charset="0"/>
                <a:ea typeface="Lato" charset="0"/>
                <a:cs typeface="Calibri" panose="020F0502020204030204" pitchFamily="34" charset="0"/>
              </a:rPr>
              <a:t>Competitor Overview</a:t>
            </a:r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A584735B-2D28-8F4C-9EB7-07272E270C21}"/>
              </a:ext>
            </a:extLst>
          </p:cNvPr>
          <p:cNvCxnSpPr/>
          <p:nvPr/>
        </p:nvCxnSpPr>
        <p:spPr>
          <a:xfrm>
            <a:off x="984466" y="1518154"/>
            <a:ext cx="973394" cy="0"/>
          </a:xfrm>
          <a:prstGeom prst="line">
            <a:avLst/>
          </a:prstGeom>
          <a:ln w="38100">
            <a:solidFill>
              <a:srgbClr val="1A2A3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Picture 2">
            <a:extLst>
              <a:ext uri="{FF2B5EF4-FFF2-40B4-BE49-F238E27FC236}">
                <a16:creationId xmlns:a16="http://schemas.microsoft.com/office/drawing/2014/main" id="{574977AD-B79C-B746-AE71-886E45553B1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6366" y="2496660"/>
            <a:ext cx="257330" cy="316389"/>
          </a:xfrm>
          <a:prstGeom prst="rect">
            <a:avLst/>
          </a:prstGeom>
        </p:spPr>
      </p:pic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71BAF2DE-750B-AA48-9E5B-AE2BA852E43D}"/>
              </a:ext>
            </a:extLst>
          </p:cNvPr>
          <p:cNvCxnSpPr>
            <a:cxnSpLocks/>
          </p:cNvCxnSpPr>
          <p:nvPr/>
        </p:nvCxnSpPr>
        <p:spPr>
          <a:xfrm>
            <a:off x="2897124" y="2331862"/>
            <a:ext cx="0" cy="555097"/>
          </a:xfrm>
          <a:prstGeom prst="line">
            <a:avLst/>
          </a:prstGeom>
          <a:ln w="38100">
            <a:solidFill>
              <a:srgbClr val="1A2A3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35C5446D-F38B-4A4C-B99A-8EDFBADBC8A8}"/>
              </a:ext>
            </a:extLst>
          </p:cNvPr>
          <p:cNvCxnSpPr>
            <a:cxnSpLocks/>
          </p:cNvCxnSpPr>
          <p:nvPr/>
        </p:nvCxnSpPr>
        <p:spPr>
          <a:xfrm>
            <a:off x="7017956" y="2331862"/>
            <a:ext cx="0" cy="555097"/>
          </a:xfrm>
          <a:prstGeom prst="line">
            <a:avLst/>
          </a:prstGeom>
          <a:ln w="38100">
            <a:solidFill>
              <a:srgbClr val="1A2A3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091E9B1B-4432-DA48-9DE6-0AF82180CB84}"/>
              </a:ext>
            </a:extLst>
          </p:cNvPr>
          <p:cNvCxnSpPr>
            <a:cxnSpLocks/>
          </p:cNvCxnSpPr>
          <p:nvPr/>
        </p:nvCxnSpPr>
        <p:spPr>
          <a:xfrm>
            <a:off x="9075739" y="2331862"/>
            <a:ext cx="0" cy="555097"/>
          </a:xfrm>
          <a:prstGeom prst="line">
            <a:avLst/>
          </a:prstGeom>
          <a:ln w="38100">
            <a:solidFill>
              <a:srgbClr val="1A2A3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D22D1735-5D95-4046-AEF2-ECBE91ACD805}"/>
              </a:ext>
            </a:extLst>
          </p:cNvPr>
          <p:cNvCxnSpPr>
            <a:cxnSpLocks/>
          </p:cNvCxnSpPr>
          <p:nvPr/>
        </p:nvCxnSpPr>
        <p:spPr>
          <a:xfrm>
            <a:off x="4956175" y="2331862"/>
            <a:ext cx="0" cy="555097"/>
          </a:xfrm>
          <a:prstGeom prst="line">
            <a:avLst/>
          </a:prstGeom>
          <a:ln w="38100">
            <a:solidFill>
              <a:srgbClr val="1A2A3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Oval 67">
            <a:extLst>
              <a:ext uri="{FF2B5EF4-FFF2-40B4-BE49-F238E27FC236}">
                <a16:creationId xmlns:a16="http://schemas.microsoft.com/office/drawing/2014/main" id="{294477D4-0CEC-E54E-AB1F-6A746F3FA9D1}"/>
              </a:ext>
            </a:extLst>
          </p:cNvPr>
          <p:cNvSpPr/>
          <p:nvPr/>
        </p:nvSpPr>
        <p:spPr>
          <a:xfrm>
            <a:off x="989686" y="3279763"/>
            <a:ext cx="298473" cy="298473"/>
          </a:xfrm>
          <a:prstGeom prst="ellipse">
            <a:avLst/>
          </a:prstGeom>
          <a:solidFill>
            <a:srgbClr val="DFD2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0000"/>
              </a:solidFill>
            </a:endParaRPr>
          </a:p>
        </p:txBody>
      </p:sp>
      <p:sp>
        <p:nvSpPr>
          <p:cNvPr id="69" name="Oval 68">
            <a:extLst>
              <a:ext uri="{FF2B5EF4-FFF2-40B4-BE49-F238E27FC236}">
                <a16:creationId xmlns:a16="http://schemas.microsoft.com/office/drawing/2014/main" id="{7353C61D-112E-504D-A5B0-1EBF5DC505AC}"/>
              </a:ext>
            </a:extLst>
          </p:cNvPr>
          <p:cNvSpPr/>
          <p:nvPr/>
        </p:nvSpPr>
        <p:spPr>
          <a:xfrm>
            <a:off x="992289" y="4067674"/>
            <a:ext cx="298473" cy="298473"/>
          </a:xfrm>
          <a:prstGeom prst="ellipse">
            <a:avLst/>
          </a:prstGeom>
          <a:solidFill>
            <a:srgbClr val="B880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0000"/>
              </a:solidFill>
            </a:endParaRPr>
          </a:p>
        </p:txBody>
      </p:sp>
      <p:sp>
        <p:nvSpPr>
          <p:cNvPr id="70" name="Oval 69">
            <a:extLst>
              <a:ext uri="{FF2B5EF4-FFF2-40B4-BE49-F238E27FC236}">
                <a16:creationId xmlns:a16="http://schemas.microsoft.com/office/drawing/2014/main" id="{73BC9601-1671-E84C-8C1B-27DB417905D4}"/>
              </a:ext>
            </a:extLst>
          </p:cNvPr>
          <p:cNvSpPr/>
          <p:nvPr/>
        </p:nvSpPr>
        <p:spPr>
          <a:xfrm>
            <a:off x="984466" y="4863198"/>
            <a:ext cx="298473" cy="298473"/>
          </a:xfrm>
          <a:prstGeom prst="ellipse">
            <a:avLst/>
          </a:prstGeom>
          <a:solidFill>
            <a:srgbClr val="6C31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0000"/>
              </a:solidFill>
            </a:endParaRPr>
          </a:p>
        </p:txBody>
      </p:sp>
      <p:pic>
        <p:nvPicPr>
          <p:cNvPr id="4" name="Picture 3" descr="A white text on a black background&#10;&#10;Description automatically generated">
            <a:extLst>
              <a:ext uri="{FF2B5EF4-FFF2-40B4-BE49-F238E27FC236}">
                <a16:creationId xmlns:a16="http://schemas.microsoft.com/office/drawing/2014/main" id="{713B00E8-2EF1-E90D-0C62-FFABBEE3D06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4246" y="6526760"/>
            <a:ext cx="945614" cy="2307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6480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Rectangle 61">
            <a:extLst>
              <a:ext uri="{FF2B5EF4-FFF2-40B4-BE49-F238E27FC236}">
                <a16:creationId xmlns:a16="http://schemas.microsoft.com/office/drawing/2014/main" id="{2CECB122-105D-F541-8ACC-A4F5D36A51DD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48158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65" name="Group 64">
            <a:extLst>
              <a:ext uri="{FF2B5EF4-FFF2-40B4-BE49-F238E27FC236}">
                <a16:creationId xmlns:a16="http://schemas.microsoft.com/office/drawing/2014/main" id="{2DFBD6C9-A90B-474E-81B5-BB45725C80F3}"/>
              </a:ext>
            </a:extLst>
          </p:cNvPr>
          <p:cNvGrpSpPr/>
          <p:nvPr/>
        </p:nvGrpSpPr>
        <p:grpSpPr>
          <a:xfrm>
            <a:off x="10387693" y="3128904"/>
            <a:ext cx="1239157" cy="3741321"/>
            <a:chOff x="8003865" y="4339710"/>
            <a:chExt cx="838199" cy="2783803"/>
          </a:xfrm>
          <a:solidFill>
            <a:srgbClr val="FF788F"/>
          </a:solidFill>
        </p:grpSpPr>
        <p:sp>
          <p:nvSpPr>
            <p:cNvPr id="66" name="Oval 65">
              <a:extLst>
                <a:ext uri="{FF2B5EF4-FFF2-40B4-BE49-F238E27FC236}">
                  <a16:creationId xmlns:a16="http://schemas.microsoft.com/office/drawing/2014/main" id="{9E1D788E-C4F1-AE4F-9DB6-17D758344AB8}"/>
                </a:ext>
              </a:extLst>
            </p:cNvPr>
            <p:cNvSpPr/>
            <p:nvPr/>
          </p:nvSpPr>
          <p:spPr>
            <a:xfrm>
              <a:off x="8003865" y="4339710"/>
              <a:ext cx="838199" cy="838199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Rectangle 66">
              <a:extLst>
                <a:ext uri="{FF2B5EF4-FFF2-40B4-BE49-F238E27FC236}">
                  <a16:creationId xmlns:a16="http://schemas.microsoft.com/office/drawing/2014/main" id="{82B57627-0862-4741-9D53-BEE42060A219}"/>
                </a:ext>
              </a:extLst>
            </p:cNvPr>
            <p:cNvSpPr/>
            <p:nvPr/>
          </p:nvSpPr>
          <p:spPr>
            <a:xfrm>
              <a:off x="8003865" y="4758813"/>
              <a:ext cx="838199" cy="23647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8" name="Round Same Side Corner Rectangle 67">
            <a:extLst>
              <a:ext uri="{FF2B5EF4-FFF2-40B4-BE49-F238E27FC236}">
                <a16:creationId xmlns:a16="http://schemas.microsoft.com/office/drawing/2014/main" id="{5C45F7EE-75D0-064D-86F6-CC99E115269E}"/>
              </a:ext>
            </a:extLst>
          </p:cNvPr>
          <p:cNvSpPr/>
          <p:nvPr/>
        </p:nvSpPr>
        <p:spPr>
          <a:xfrm>
            <a:off x="9143509" y="4465048"/>
            <a:ext cx="1244184" cy="2415758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FAD0D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id="{8459C495-5AEE-DE45-8521-8CE631ED5ABF}"/>
              </a:ext>
            </a:extLst>
          </p:cNvPr>
          <p:cNvSpPr/>
          <p:nvPr/>
        </p:nvSpPr>
        <p:spPr>
          <a:xfrm>
            <a:off x="0" y="0"/>
            <a:ext cx="12192000" cy="6405859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18900000" algn="bl" rotWithShape="0">
              <a:schemeClr val="bg1"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8EFF93A1-50C3-BC40-8B61-C0BCF4B252DD}"/>
              </a:ext>
            </a:extLst>
          </p:cNvPr>
          <p:cNvSpPr txBox="1"/>
          <p:nvPr/>
        </p:nvSpPr>
        <p:spPr>
          <a:xfrm>
            <a:off x="1288159" y="6517461"/>
            <a:ext cx="535694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solidFill>
                  <a:schemeClr val="bg1"/>
                </a:solidFill>
                <a:latin typeface="+mj-lt"/>
              </a:rPr>
              <a:t>| </a:t>
            </a:r>
            <a:r>
              <a:rPr lang="en-US" sz="900" dirty="0">
                <a:solidFill>
                  <a:schemeClr val="tx2">
                    <a:lumMod val="20000"/>
                    <a:lumOff val="80000"/>
                  </a:schemeClr>
                </a:solidFill>
                <a:latin typeface="+mj-lt"/>
              </a:rPr>
              <a:t>Competitive Intelligence Automation</a:t>
            </a: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94485355"/>
              </p:ext>
            </p:extLst>
          </p:nvPr>
        </p:nvGraphicFramePr>
        <p:xfrm>
          <a:off x="1256753" y="2346121"/>
          <a:ext cx="2624258" cy="44040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62425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40405">
                <a:tc>
                  <a:txBody>
                    <a:bodyPr/>
                    <a:lstStyle/>
                    <a:p>
                      <a:r>
                        <a:rPr lang="en-US" sz="1600" b="1" i="0" dirty="0">
                          <a:solidFill>
                            <a:srgbClr val="1A2A36"/>
                          </a:solidFill>
                          <a:latin typeface="Calibri" panose="020F0502020204030204" pitchFamily="34" charset="0"/>
                          <a:ea typeface="Helvetica Neue Light" charset="0"/>
                          <a:cs typeface="Calibri" panose="020F0502020204030204" pitchFamily="34" charset="0"/>
                        </a:rPr>
                        <a:t>   </a:t>
                      </a:r>
                      <a:r>
                        <a:rPr lang="en-US" sz="1800" b="1" i="0" dirty="0">
                          <a:solidFill>
                            <a:srgbClr val="1A2A36"/>
                          </a:solidFill>
                          <a:latin typeface="Calibri" panose="020F0502020204030204" pitchFamily="34" charset="0"/>
                          <a:ea typeface="Helvetica Light" charset="0"/>
                          <a:cs typeface="Calibri" panose="020F0502020204030204" pitchFamily="34" charset="0"/>
                        </a:rPr>
                        <a:t>COMPETITOR</a:t>
                      </a:r>
                      <a:r>
                        <a:rPr lang="en-US" sz="1800" b="1" i="0" baseline="0" dirty="0">
                          <a:solidFill>
                            <a:srgbClr val="1A2A36"/>
                          </a:solidFill>
                          <a:latin typeface="Calibri" panose="020F0502020204030204" pitchFamily="34" charset="0"/>
                          <a:ea typeface="Helvetica Light" charset="0"/>
                          <a:cs typeface="Calibri" panose="020F0502020204030204" pitchFamily="34" charset="0"/>
                        </a:rPr>
                        <a:t>  1</a:t>
                      </a:r>
                      <a:endParaRPr lang="en-US" sz="1800" b="1" i="0" dirty="0">
                        <a:solidFill>
                          <a:srgbClr val="1A2A36"/>
                        </a:solidFill>
                        <a:latin typeface="Calibri" panose="020F0502020204030204" pitchFamily="34" charset="0"/>
                        <a:ea typeface="Helvetica Light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29" name="Table 2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06803414"/>
              </p:ext>
            </p:extLst>
          </p:nvPr>
        </p:nvGraphicFramePr>
        <p:xfrm>
          <a:off x="5106357" y="2346121"/>
          <a:ext cx="2624922" cy="44040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62492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40405">
                <a:tc>
                  <a:txBody>
                    <a:bodyPr/>
                    <a:lstStyle/>
                    <a:p>
                      <a:r>
                        <a:rPr lang="en-US" sz="1600" b="1" i="0" dirty="0">
                          <a:solidFill>
                            <a:srgbClr val="1A2A36"/>
                          </a:solidFill>
                          <a:latin typeface="Calibri" panose="020F0502020204030204" pitchFamily="34" charset="0"/>
                          <a:ea typeface="Helvetica Neue Light" charset="0"/>
                          <a:cs typeface="Calibri" panose="020F0502020204030204" pitchFamily="34" charset="0"/>
                        </a:rPr>
                        <a:t>   </a:t>
                      </a:r>
                      <a:r>
                        <a:rPr lang="en-US" sz="1800" b="1" i="0" dirty="0">
                          <a:solidFill>
                            <a:srgbClr val="1A2A36"/>
                          </a:solidFill>
                          <a:latin typeface="Calibri" panose="020F0502020204030204" pitchFamily="34" charset="0"/>
                          <a:ea typeface="Helvetica Light" charset="0"/>
                          <a:cs typeface="Calibri" panose="020F0502020204030204" pitchFamily="34" charset="0"/>
                        </a:rPr>
                        <a:t>COMPETITOR</a:t>
                      </a:r>
                      <a:r>
                        <a:rPr lang="en-US" sz="1800" b="1" i="0" baseline="0" dirty="0">
                          <a:solidFill>
                            <a:srgbClr val="1A2A36"/>
                          </a:solidFill>
                          <a:latin typeface="Calibri" panose="020F0502020204030204" pitchFamily="34" charset="0"/>
                          <a:ea typeface="Helvetica Light" charset="0"/>
                          <a:cs typeface="Calibri" panose="020F0502020204030204" pitchFamily="34" charset="0"/>
                        </a:rPr>
                        <a:t>  2</a:t>
                      </a:r>
                      <a:endParaRPr lang="en-US" sz="1800" b="1" i="0" dirty="0">
                        <a:solidFill>
                          <a:srgbClr val="1A2A36"/>
                        </a:solidFill>
                        <a:latin typeface="Calibri" panose="020F0502020204030204" pitchFamily="34" charset="0"/>
                        <a:ea typeface="Helvetica Light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30" name="Table 2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60283214"/>
              </p:ext>
            </p:extLst>
          </p:nvPr>
        </p:nvGraphicFramePr>
        <p:xfrm>
          <a:off x="8941269" y="2312668"/>
          <a:ext cx="2624922" cy="44040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62492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40405">
                <a:tc>
                  <a:txBody>
                    <a:bodyPr/>
                    <a:lstStyle/>
                    <a:p>
                      <a:r>
                        <a:rPr lang="en-US" sz="1800" b="1" i="0" dirty="0">
                          <a:solidFill>
                            <a:srgbClr val="1A2A36"/>
                          </a:solidFill>
                          <a:latin typeface="Calibri" panose="020F0502020204030204" pitchFamily="34" charset="0"/>
                          <a:ea typeface="Helvetica Neue Light" charset="0"/>
                          <a:cs typeface="Calibri" panose="020F0502020204030204" pitchFamily="34" charset="0"/>
                        </a:rPr>
                        <a:t>   </a:t>
                      </a:r>
                      <a:r>
                        <a:rPr lang="en-US" sz="1800" b="1" i="0" dirty="0">
                          <a:solidFill>
                            <a:srgbClr val="1A2A36"/>
                          </a:solidFill>
                          <a:latin typeface="Calibri" panose="020F0502020204030204" pitchFamily="34" charset="0"/>
                          <a:ea typeface="Helvetica Light" charset="0"/>
                          <a:cs typeface="Calibri" panose="020F0502020204030204" pitchFamily="34" charset="0"/>
                        </a:rPr>
                        <a:t>COMPETITOR</a:t>
                      </a:r>
                      <a:r>
                        <a:rPr lang="en-US" sz="1800" b="1" i="0" baseline="0" dirty="0">
                          <a:solidFill>
                            <a:srgbClr val="1A2A36"/>
                          </a:solidFill>
                          <a:latin typeface="Calibri" panose="020F0502020204030204" pitchFamily="34" charset="0"/>
                          <a:ea typeface="Helvetica Light" charset="0"/>
                          <a:cs typeface="Calibri" panose="020F0502020204030204" pitchFamily="34" charset="0"/>
                        </a:rPr>
                        <a:t>  3</a:t>
                      </a:r>
                      <a:endParaRPr lang="en-US" sz="1800" b="1" i="0" dirty="0">
                        <a:solidFill>
                          <a:srgbClr val="1A2A36"/>
                        </a:solidFill>
                        <a:latin typeface="Calibri" panose="020F0502020204030204" pitchFamily="34" charset="0"/>
                        <a:ea typeface="Helvetica Light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7626" y="381454"/>
            <a:ext cx="10515600" cy="1325563"/>
          </a:xfrm>
        </p:spPr>
        <p:txBody>
          <a:bodyPr>
            <a:normAutofit/>
          </a:bodyPr>
          <a:lstStyle/>
          <a:p>
            <a:r>
              <a:rPr lang="en-US" sz="2700" b="1" dirty="0">
                <a:latin typeface="Calibri" panose="020F0502020204030204" pitchFamily="34" charset="0"/>
                <a:ea typeface="Lato" charset="0"/>
                <a:cs typeface="Calibri" panose="020F0502020204030204" pitchFamily="34" charset="0"/>
              </a:rPr>
              <a:t>Organizational Structure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36922817"/>
              </p:ext>
            </p:extLst>
          </p:nvPr>
        </p:nvGraphicFramePr>
        <p:xfrm>
          <a:off x="1028523" y="3206601"/>
          <a:ext cx="2432462" cy="266643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43246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893813">
                <a:tc>
                  <a:txBody>
                    <a:bodyPr/>
                    <a:lstStyle/>
                    <a:p>
                      <a:r>
                        <a:rPr lang="en-US" sz="1200" b="1" i="0" u="none" strike="noStrike" kern="1200" dirty="0">
                          <a:solidFill>
                            <a:srgbClr val="1A2A36"/>
                          </a:solidFill>
                          <a:effectLst/>
                          <a:latin typeface="Calibri" panose="020F0502020204030204" pitchFamily="34" charset="0"/>
                          <a:ea typeface="Helvetica" charset="0"/>
                          <a:cs typeface="Calibri" panose="020F0502020204030204" pitchFamily="34" charset="0"/>
                        </a:rPr>
                        <a:t>Organizational Structure</a:t>
                      </a:r>
                    </a:p>
                    <a:p>
                      <a:endParaRPr lang="en-US" sz="1200" b="0" i="0" u="none" strike="noStrike" kern="1200" dirty="0">
                        <a:solidFill>
                          <a:schemeClr val="bg2">
                            <a:lumMod val="50000"/>
                          </a:schemeClr>
                        </a:solidFill>
                        <a:effectLst/>
                        <a:latin typeface="Calibri Light" panose="020F0302020204030204" pitchFamily="34" charset="0"/>
                        <a:ea typeface="Helvetica" charset="0"/>
                        <a:cs typeface="Calibri Light" panose="020F0302020204030204" pitchFamily="34" charset="0"/>
                      </a:endParaRPr>
                    </a:p>
                    <a:p>
                      <a:endParaRPr lang="en-US" sz="1200" b="0" i="0" dirty="0">
                        <a:solidFill>
                          <a:schemeClr val="bg2">
                            <a:lumMod val="50000"/>
                          </a:schemeClr>
                        </a:solidFill>
                        <a:latin typeface="Calibri Light" panose="020F0302020204030204" pitchFamily="34" charset="0"/>
                        <a:ea typeface="Helvetica" charset="0"/>
                        <a:cs typeface="Calibri Light" panose="020F0302020204030204" pitchFamily="34" charset="0"/>
                      </a:endParaRPr>
                    </a:p>
                  </a:txBody>
                  <a:tcPr marL="75380" marR="75380" marT="37690" marB="3769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7880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i="0" u="none" strike="noStrike" kern="1200" dirty="0">
                          <a:solidFill>
                            <a:srgbClr val="1A2A36"/>
                          </a:solidFill>
                          <a:effectLst/>
                          <a:latin typeface="Calibri" panose="020F0502020204030204" pitchFamily="34" charset="0"/>
                          <a:ea typeface="Helvetica" charset="0"/>
                          <a:cs typeface="Calibri" panose="020F0502020204030204" pitchFamily="34" charset="0"/>
                        </a:rPr>
                        <a:t>Key Execs</a:t>
                      </a:r>
                      <a:endParaRPr lang="en-US" sz="1200" b="0" i="0" u="none" strike="noStrike" kern="1200" dirty="0">
                        <a:solidFill>
                          <a:srgbClr val="1A2A36"/>
                        </a:solidFill>
                        <a:effectLst/>
                        <a:latin typeface="Calibri Light" panose="020F0302020204030204" pitchFamily="34" charset="0"/>
                        <a:ea typeface="Helvetica" charset="0"/>
                        <a:cs typeface="Calibri Light" panose="020F0302020204030204" pitchFamily="34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b="0" i="0" u="none" strike="noStrike" kern="1200" dirty="0">
                        <a:solidFill>
                          <a:schemeClr val="bg2">
                            <a:lumMod val="50000"/>
                          </a:schemeClr>
                        </a:solidFill>
                        <a:effectLst/>
                        <a:latin typeface="Calibri Light" panose="020F0302020204030204" pitchFamily="34" charset="0"/>
                        <a:ea typeface="Helvetica" charset="0"/>
                        <a:cs typeface="Calibri Light" panose="020F0302020204030204" pitchFamily="34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b="0" i="0" dirty="0">
                        <a:solidFill>
                          <a:schemeClr val="bg2">
                            <a:lumMod val="50000"/>
                          </a:schemeClr>
                        </a:solidFill>
                        <a:latin typeface="Calibri Light" panose="020F0302020204030204" pitchFamily="34" charset="0"/>
                        <a:ea typeface="Helvetica" charset="0"/>
                        <a:cs typeface="Calibri Light" panose="020F0302020204030204" pitchFamily="34" charset="0"/>
                      </a:endParaRPr>
                    </a:p>
                    <a:p>
                      <a:endParaRPr lang="en-US" sz="1500" b="0" i="0" dirty="0">
                        <a:noFill/>
                        <a:latin typeface="Calibri Light" panose="020F0302020204030204" pitchFamily="34" charset="0"/>
                        <a:ea typeface="Helvetica" charset="0"/>
                        <a:cs typeface="Calibri Light" panose="020F0302020204030204" pitchFamily="34" charset="0"/>
                      </a:endParaRPr>
                    </a:p>
                  </a:txBody>
                  <a:tcPr marL="75380" marR="75380" marT="37690" marB="3769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9381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i="0" u="none" strike="noStrike" kern="1200" dirty="0">
                          <a:solidFill>
                            <a:srgbClr val="1A2A36"/>
                          </a:solidFill>
                          <a:effectLst/>
                          <a:latin typeface="Calibri" panose="020F0502020204030204" pitchFamily="34" charset="0"/>
                          <a:ea typeface="Helvetica" charset="0"/>
                          <a:cs typeface="Calibri" panose="020F0502020204030204" pitchFamily="34" charset="0"/>
                        </a:rPr>
                        <a:t>Founders</a:t>
                      </a:r>
                      <a:endParaRPr lang="en-US" sz="1200" b="0" i="0" u="none" strike="noStrike" kern="1200" dirty="0">
                        <a:solidFill>
                          <a:srgbClr val="1A2A36"/>
                        </a:solidFill>
                        <a:effectLst/>
                        <a:latin typeface="Calibri Light" panose="020F0302020204030204" pitchFamily="34" charset="0"/>
                        <a:ea typeface="Helvetica" charset="0"/>
                        <a:cs typeface="Calibri Light" panose="020F0302020204030204" pitchFamily="34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b="0" i="0" dirty="0">
                        <a:solidFill>
                          <a:schemeClr val="bg2">
                            <a:lumMod val="50000"/>
                          </a:schemeClr>
                        </a:solidFill>
                        <a:latin typeface="Calibri Light" panose="020F0302020204030204" pitchFamily="34" charset="0"/>
                        <a:ea typeface="Helvetica" charset="0"/>
                        <a:cs typeface="Calibri Light" panose="020F0302020204030204" pitchFamily="34" charset="0"/>
                      </a:endParaRPr>
                    </a:p>
                    <a:p>
                      <a:endParaRPr lang="en-US" sz="1500" b="0" i="0" dirty="0">
                        <a:ln>
                          <a:solidFill>
                            <a:schemeClr val="tx1"/>
                          </a:solidFill>
                        </a:ln>
                        <a:noFill/>
                        <a:latin typeface="Calibri Light" panose="020F0302020204030204" pitchFamily="34" charset="0"/>
                        <a:ea typeface="Helvetica" charset="0"/>
                        <a:cs typeface="Calibri Light" panose="020F0302020204030204" pitchFamily="34" charset="0"/>
                      </a:endParaRPr>
                    </a:p>
                  </a:txBody>
                  <a:tcPr marL="75380" marR="75380" marT="37690" marB="3769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aphicFrame>
        <p:nvGraphicFramePr>
          <p:cNvPr id="23" name="Table 2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46852006"/>
              </p:ext>
            </p:extLst>
          </p:nvPr>
        </p:nvGraphicFramePr>
        <p:xfrm>
          <a:off x="4813477" y="3206601"/>
          <a:ext cx="2432462" cy="266643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43246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893813">
                <a:tc>
                  <a:txBody>
                    <a:bodyPr/>
                    <a:lstStyle/>
                    <a:p>
                      <a:r>
                        <a:rPr lang="en-US" sz="1200" b="1" i="0" u="none" strike="noStrike" kern="1200" dirty="0">
                          <a:solidFill>
                            <a:srgbClr val="1A2A36"/>
                          </a:solidFill>
                          <a:effectLst/>
                          <a:latin typeface="Calibri" panose="020F0502020204030204" pitchFamily="34" charset="0"/>
                          <a:ea typeface="Helvetica" charset="0"/>
                          <a:cs typeface="Calibri" panose="020F0502020204030204" pitchFamily="34" charset="0"/>
                        </a:rPr>
                        <a:t>Organizational Structure</a:t>
                      </a:r>
                      <a:endParaRPr lang="en-US" sz="1200" b="1" i="0" dirty="0">
                        <a:solidFill>
                          <a:srgbClr val="1A2A36"/>
                        </a:solidFill>
                        <a:latin typeface="Calibri" panose="020F0502020204030204" pitchFamily="34" charset="0"/>
                        <a:ea typeface="Helvetica" charset="0"/>
                        <a:cs typeface="Calibri" panose="020F0502020204030204" pitchFamily="34" charset="0"/>
                      </a:endParaRPr>
                    </a:p>
                  </a:txBody>
                  <a:tcPr marL="75380" marR="75380" marT="37690" marB="3769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7880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i="0" u="none" strike="noStrike" kern="1200" dirty="0">
                          <a:solidFill>
                            <a:srgbClr val="1A2A36"/>
                          </a:solidFill>
                          <a:effectLst/>
                          <a:latin typeface="Calibri" panose="020F0502020204030204" pitchFamily="34" charset="0"/>
                          <a:ea typeface="Helvetica" charset="0"/>
                          <a:cs typeface="Calibri" panose="020F0502020204030204" pitchFamily="34" charset="0"/>
                        </a:rPr>
                        <a:t>Key Execs</a:t>
                      </a:r>
                      <a:endParaRPr lang="en-US" sz="1200" b="1" i="0" dirty="0">
                        <a:solidFill>
                          <a:srgbClr val="1A2A36"/>
                        </a:solidFill>
                        <a:latin typeface="Calibri" panose="020F0502020204030204" pitchFamily="34" charset="0"/>
                        <a:ea typeface="Helvetica" charset="0"/>
                        <a:cs typeface="Calibri" panose="020F0502020204030204" pitchFamily="34" charset="0"/>
                      </a:endParaRPr>
                    </a:p>
                    <a:p>
                      <a:endParaRPr lang="en-US" sz="1500" b="0" i="0" dirty="0">
                        <a:noFill/>
                        <a:latin typeface="Calibri Light" panose="020F0302020204030204" pitchFamily="34" charset="0"/>
                        <a:ea typeface="Helvetica" charset="0"/>
                        <a:cs typeface="Calibri Light" panose="020F0302020204030204" pitchFamily="34" charset="0"/>
                      </a:endParaRPr>
                    </a:p>
                  </a:txBody>
                  <a:tcPr marL="75380" marR="75380" marT="37690" marB="3769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9381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i="0" u="none" strike="noStrike" kern="1200" dirty="0">
                          <a:solidFill>
                            <a:srgbClr val="1A2A36"/>
                          </a:solidFill>
                          <a:effectLst/>
                          <a:latin typeface="Calibri" panose="020F0502020204030204" pitchFamily="34" charset="0"/>
                          <a:ea typeface="Helvetica" charset="0"/>
                          <a:cs typeface="Calibri" panose="020F0502020204030204" pitchFamily="34" charset="0"/>
                        </a:rPr>
                        <a:t>Founders</a:t>
                      </a:r>
                      <a:endParaRPr lang="en-US" sz="1200" b="1" i="0" dirty="0">
                        <a:solidFill>
                          <a:srgbClr val="1A2A36"/>
                        </a:solidFill>
                        <a:latin typeface="Calibri" panose="020F0502020204030204" pitchFamily="34" charset="0"/>
                        <a:ea typeface="Helvetica" charset="0"/>
                        <a:cs typeface="Calibri" panose="020F0502020204030204" pitchFamily="34" charset="0"/>
                      </a:endParaRPr>
                    </a:p>
                    <a:p>
                      <a:endParaRPr lang="en-US" sz="1500" b="0" i="0" dirty="0">
                        <a:ln>
                          <a:solidFill>
                            <a:schemeClr val="tx1"/>
                          </a:solidFill>
                        </a:ln>
                        <a:noFill/>
                        <a:latin typeface="Calibri Light" panose="020F0302020204030204" pitchFamily="34" charset="0"/>
                        <a:ea typeface="Helvetica" charset="0"/>
                        <a:cs typeface="Calibri Light" panose="020F0302020204030204" pitchFamily="34" charset="0"/>
                      </a:endParaRPr>
                    </a:p>
                  </a:txBody>
                  <a:tcPr marL="75380" marR="75380" marT="37690" marB="3769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aphicFrame>
        <p:nvGraphicFramePr>
          <p:cNvPr id="26" name="Table 2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49475382"/>
              </p:ext>
            </p:extLst>
          </p:nvPr>
        </p:nvGraphicFramePr>
        <p:xfrm>
          <a:off x="8662092" y="3182087"/>
          <a:ext cx="2432462" cy="266643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43246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893813">
                <a:tc>
                  <a:txBody>
                    <a:bodyPr/>
                    <a:lstStyle/>
                    <a:p>
                      <a:r>
                        <a:rPr lang="en-US" sz="1200" b="1" i="0" u="none" strike="noStrike" kern="1200" dirty="0">
                          <a:solidFill>
                            <a:srgbClr val="1A2A36"/>
                          </a:solidFill>
                          <a:effectLst/>
                          <a:latin typeface="Calibri" panose="020F0502020204030204" pitchFamily="34" charset="0"/>
                          <a:ea typeface="Helvetica" charset="0"/>
                          <a:cs typeface="Calibri" panose="020F0502020204030204" pitchFamily="34" charset="0"/>
                        </a:rPr>
                        <a:t>Organizational Structure</a:t>
                      </a:r>
                    </a:p>
                  </a:txBody>
                  <a:tcPr marL="75380" marR="75380" marT="37690" marB="3769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7880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i="0" u="none" strike="noStrike" kern="1200" dirty="0">
                          <a:solidFill>
                            <a:srgbClr val="1A2A36"/>
                          </a:solidFill>
                          <a:effectLst/>
                          <a:latin typeface="Calibri" panose="020F0502020204030204" pitchFamily="34" charset="0"/>
                          <a:ea typeface="Helvetica" charset="0"/>
                          <a:cs typeface="Calibri" panose="020F0502020204030204" pitchFamily="34" charset="0"/>
                        </a:rPr>
                        <a:t>Key Execs</a:t>
                      </a:r>
                      <a:endParaRPr lang="en-US" sz="1200" b="1" i="0" dirty="0">
                        <a:solidFill>
                          <a:srgbClr val="1A2A36"/>
                        </a:solidFill>
                        <a:latin typeface="Calibri" panose="020F0502020204030204" pitchFamily="34" charset="0"/>
                        <a:ea typeface="Helvetica" charset="0"/>
                        <a:cs typeface="Calibri" panose="020F0502020204030204" pitchFamily="34" charset="0"/>
                      </a:endParaRPr>
                    </a:p>
                    <a:p>
                      <a:endParaRPr lang="en-US" sz="1500" b="0" i="0" dirty="0">
                        <a:noFill/>
                        <a:latin typeface="Calibri Light" panose="020F0302020204030204" pitchFamily="34" charset="0"/>
                        <a:ea typeface="Helvetica" charset="0"/>
                        <a:cs typeface="Calibri Light" panose="020F0302020204030204" pitchFamily="34" charset="0"/>
                      </a:endParaRPr>
                    </a:p>
                  </a:txBody>
                  <a:tcPr marL="75380" marR="75380" marT="37690" marB="3769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9381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i="0" u="none" strike="noStrike" kern="1200" dirty="0">
                          <a:solidFill>
                            <a:srgbClr val="1A2A36"/>
                          </a:solidFill>
                          <a:effectLst/>
                          <a:latin typeface="Calibri" panose="020F0502020204030204" pitchFamily="34" charset="0"/>
                          <a:ea typeface="Helvetica" charset="0"/>
                          <a:cs typeface="Calibri" panose="020F0502020204030204" pitchFamily="34" charset="0"/>
                        </a:rPr>
                        <a:t>Founders</a:t>
                      </a:r>
                      <a:endParaRPr lang="en-US" sz="1200" b="1" i="0" dirty="0">
                        <a:solidFill>
                          <a:srgbClr val="1A2A36"/>
                        </a:solidFill>
                        <a:latin typeface="Calibri" panose="020F0502020204030204" pitchFamily="34" charset="0"/>
                        <a:ea typeface="Helvetica" charset="0"/>
                        <a:cs typeface="Calibri" panose="020F0502020204030204" pitchFamily="34" charset="0"/>
                      </a:endParaRPr>
                    </a:p>
                    <a:p>
                      <a:endParaRPr lang="en-US" sz="1500" b="0" i="0" dirty="0">
                        <a:ln>
                          <a:solidFill>
                            <a:schemeClr val="tx1"/>
                          </a:solidFill>
                        </a:ln>
                        <a:noFill/>
                        <a:latin typeface="Calibri Light" panose="020F0302020204030204" pitchFamily="34" charset="0"/>
                        <a:ea typeface="Helvetica" charset="0"/>
                        <a:cs typeface="Calibri Light" panose="020F0302020204030204" pitchFamily="34" charset="0"/>
                      </a:endParaRPr>
                    </a:p>
                  </a:txBody>
                  <a:tcPr marL="75380" marR="75380" marT="37690" marB="3769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38" name="Oval 37"/>
          <p:cNvSpPr/>
          <p:nvPr/>
        </p:nvSpPr>
        <p:spPr>
          <a:xfrm>
            <a:off x="1027181" y="2354587"/>
            <a:ext cx="298473" cy="298473"/>
          </a:xfrm>
          <a:prstGeom prst="ellipse">
            <a:avLst/>
          </a:prstGeom>
          <a:solidFill>
            <a:srgbClr val="DFD2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0000"/>
              </a:solidFill>
            </a:endParaRPr>
          </a:p>
        </p:txBody>
      </p: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9D610F8A-F7E4-4942-ABD9-5FC6DEDDF4ED}"/>
              </a:ext>
            </a:extLst>
          </p:cNvPr>
          <p:cNvCxnSpPr/>
          <p:nvPr/>
        </p:nvCxnSpPr>
        <p:spPr>
          <a:xfrm>
            <a:off x="984466" y="1518154"/>
            <a:ext cx="973394" cy="0"/>
          </a:xfrm>
          <a:prstGeom prst="line">
            <a:avLst/>
          </a:prstGeom>
          <a:ln w="38100">
            <a:solidFill>
              <a:srgbClr val="1A2A3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Oval 32">
            <a:extLst>
              <a:ext uri="{FF2B5EF4-FFF2-40B4-BE49-F238E27FC236}">
                <a16:creationId xmlns:a16="http://schemas.microsoft.com/office/drawing/2014/main" id="{6FCDE6BC-8D95-3B4E-B675-A21BA7A401EA}"/>
              </a:ext>
            </a:extLst>
          </p:cNvPr>
          <p:cNvSpPr/>
          <p:nvPr/>
        </p:nvSpPr>
        <p:spPr>
          <a:xfrm>
            <a:off x="4830101" y="2354587"/>
            <a:ext cx="298473" cy="298473"/>
          </a:xfrm>
          <a:prstGeom prst="ellipse">
            <a:avLst/>
          </a:prstGeom>
          <a:solidFill>
            <a:srgbClr val="B880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0000"/>
              </a:solidFill>
            </a:endParaRPr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2C6B4927-5A71-564A-9BF5-6BE118000E61}"/>
              </a:ext>
            </a:extLst>
          </p:cNvPr>
          <p:cNvSpPr/>
          <p:nvPr/>
        </p:nvSpPr>
        <p:spPr>
          <a:xfrm>
            <a:off x="8664777" y="2354587"/>
            <a:ext cx="298473" cy="298473"/>
          </a:xfrm>
          <a:prstGeom prst="ellipse">
            <a:avLst/>
          </a:prstGeom>
          <a:solidFill>
            <a:srgbClr val="6C31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0000"/>
              </a:solidFill>
            </a:endParaRPr>
          </a:p>
        </p:txBody>
      </p:sp>
      <p:pic>
        <p:nvPicPr>
          <p:cNvPr id="3" name="Picture 2" descr="A white text on a black background&#10;&#10;Description automatically generated">
            <a:extLst>
              <a:ext uri="{FF2B5EF4-FFF2-40B4-BE49-F238E27FC236}">
                <a16:creationId xmlns:a16="http://schemas.microsoft.com/office/drawing/2014/main" id="{1AD63689-1320-FF3A-017F-80C0EEA59BB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4246" y="6526760"/>
            <a:ext cx="945614" cy="2307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13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Rectangle 56">
            <a:extLst>
              <a:ext uri="{FF2B5EF4-FFF2-40B4-BE49-F238E27FC236}">
                <a16:creationId xmlns:a16="http://schemas.microsoft.com/office/drawing/2014/main" id="{9DEF9F2C-6F6B-9443-B44F-D35E6585FB9D}"/>
              </a:ext>
            </a:extLst>
          </p:cNvPr>
          <p:cNvSpPr/>
          <p:nvPr/>
        </p:nvSpPr>
        <p:spPr>
          <a:xfrm>
            <a:off x="0" y="12225"/>
            <a:ext cx="12192000" cy="6858000"/>
          </a:xfrm>
          <a:prstGeom prst="rect">
            <a:avLst/>
          </a:prstGeom>
          <a:solidFill>
            <a:srgbClr val="48158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60" name="Group 59">
            <a:extLst>
              <a:ext uri="{FF2B5EF4-FFF2-40B4-BE49-F238E27FC236}">
                <a16:creationId xmlns:a16="http://schemas.microsoft.com/office/drawing/2014/main" id="{0B27CF15-EA12-8141-9552-2B50EC0ACC04}"/>
              </a:ext>
            </a:extLst>
          </p:cNvPr>
          <p:cNvGrpSpPr/>
          <p:nvPr/>
        </p:nvGrpSpPr>
        <p:grpSpPr>
          <a:xfrm>
            <a:off x="10387693" y="3128904"/>
            <a:ext cx="1239157" cy="3741321"/>
            <a:chOff x="8003865" y="4339710"/>
            <a:chExt cx="838199" cy="2783803"/>
          </a:xfrm>
          <a:solidFill>
            <a:srgbClr val="FF788F"/>
          </a:solidFill>
        </p:grpSpPr>
        <p:sp>
          <p:nvSpPr>
            <p:cNvPr id="61" name="Oval 60">
              <a:extLst>
                <a:ext uri="{FF2B5EF4-FFF2-40B4-BE49-F238E27FC236}">
                  <a16:creationId xmlns:a16="http://schemas.microsoft.com/office/drawing/2014/main" id="{C584CDC9-33BF-0241-BFAE-02B2E3AB59A5}"/>
                </a:ext>
              </a:extLst>
            </p:cNvPr>
            <p:cNvSpPr/>
            <p:nvPr/>
          </p:nvSpPr>
          <p:spPr>
            <a:xfrm>
              <a:off x="8003865" y="4339710"/>
              <a:ext cx="838199" cy="838199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Rectangle 61">
              <a:extLst>
                <a:ext uri="{FF2B5EF4-FFF2-40B4-BE49-F238E27FC236}">
                  <a16:creationId xmlns:a16="http://schemas.microsoft.com/office/drawing/2014/main" id="{0BAF7B8C-5F0A-844A-B401-D464C9622BEC}"/>
                </a:ext>
              </a:extLst>
            </p:cNvPr>
            <p:cNvSpPr/>
            <p:nvPr/>
          </p:nvSpPr>
          <p:spPr>
            <a:xfrm>
              <a:off x="8003865" y="4758813"/>
              <a:ext cx="838199" cy="23647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3" name="Round Same Side Corner Rectangle 62">
            <a:extLst>
              <a:ext uri="{FF2B5EF4-FFF2-40B4-BE49-F238E27FC236}">
                <a16:creationId xmlns:a16="http://schemas.microsoft.com/office/drawing/2014/main" id="{BBEA71DA-3CDF-794B-BD37-6E1C1F0DB8A5}"/>
              </a:ext>
            </a:extLst>
          </p:cNvPr>
          <p:cNvSpPr/>
          <p:nvPr/>
        </p:nvSpPr>
        <p:spPr>
          <a:xfrm>
            <a:off x="9143509" y="4465048"/>
            <a:ext cx="1244184" cy="2415758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FAD0D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E129A6C4-4C7B-E540-96AA-E5CA849E065B}"/>
              </a:ext>
            </a:extLst>
          </p:cNvPr>
          <p:cNvSpPr txBox="1"/>
          <p:nvPr/>
        </p:nvSpPr>
        <p:spPr>
          <a:xfrm>
            <a:off x="1288159" y="6517461"/>
            <a:ext cx="535694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solidFill>
                  <a:schemeClr val="bg1"/>
                </a:solidFill>
                <a:latin typeface="+mj-lt"/>
              </a:rPr>
              <a:t>| </a:t>
            </a:r>
            <a:r>
              <a:rPr lang="en-US" sz="900" dirty="0">
                <a:solidFill>
                  <a:schemeClr val="tx2">
                    <a:lumMod val="20000"/>
                    <a:lumOff val="80000"/>
                  </a:schemeClr>
                </a:solidFill>
                <a:latin typeface="+mj-lt"/>
              </a:rPr>
              <a:t>Competitive Intelligence Automation</a:t>
            </a:r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A83B4009-F39F-F24F-9051-7E5260423600}"/>
              </a:ext>
            </a:extLst>
          </p:cNvPr>
          <p:cNvSpPr/>
          <p:nvPr/>
        </p:nvSpPr>
        <p:spPr>
          <a:xfrm>
            <a:off x="0" y="0"/>
            <a:ext cx="12192000" cy="6405859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18900000" algn="bl" rotWithShape="0">
              <a:schemeClr val="bg1"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19551049"/>
              </p:ext>
            </p:extLst>
          </p:nvPr>
        </p:nvGraphicFramePr>
        <p:xfrm>
          <a:off x="992288" y="2234583"/>
          <a:ext cx="10128489" cy="380645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40798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8179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83871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949736">
                <a:tc>
                  <a:txBody>
                    <a:bodyPr/>
                    <a:lstStyle/>
                    <a:p>
                      <a:r>
                        <a:rPr lang="en-US" sz="1800" b="1" i="0" baseline="0" dirty="0">
                          <a:solidFill>
                            <a:srgbClr val="1A2A36"/>
                          </a:solidFill>
                          <a:latin typeface="Calibri" panose="020F0502020204030204" pitchFamily="34" charset="0"/>
                          <a:ea typeface="Helvetica Light" charset="0"/>
                          <a:cs typeface="Calibri" panose="020F0502020204030204" pitchFamily="34" charset="0"/>
                        </a:rPr>
                        <a:t>     </a:t>
                      </a:r>
                      <a:r>
                        <a:rPr lang="en-US" sz="1800" b="1" i="0" dirty="0">
                          <a:solidFill>
                            <a:srgbClr val="1A2A36"/>
                          </a:solidFill>
                          <a:latin typeface="Calibri" panose="020F0502020204030204" pitchFamily="34" charset="0"/>
                          <a:ea typeface="Helvetica Light" charset="0"/>
                          <a:cs typeface="Calibri" panose="020F0502020204030204" pitchFamily="34" charset="0"/>
                        </a:rPr>
                        <a:t>COMPETITORS</a:t>
                      </a:r>
                      <a:endParaRPr lang="en-US" b="1" i="0" dirty="0">
                        <a:solidFill>
                          <a:srgbClr val="1A2A36"/>
                        </a:solidFill>
                        <a:latin typeface="Calibri" panose="020F0502020204030204" pitchFamily="34" charset="0"/>
                        <a:ea typeface="Helvetica Light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i="0" u="none" strike="noStrike" kern="1200" dirty="0">
                          <a:solidFill>
                            <a:srgbClr val="1A2A36"/>
                          </a:solidFill>
                          <a:effectLst/>
                          <a:latin typeface="Calibri" panose="020F0502020204030204" pitchFamily="34" charset="0"/>
                          <a:ea typeface="Helvetica Light" charset="0"/>
                          <a:cs typeface="Calibri" panose="020F0502020204030204" pitchFamily="34" charset="0"/>
                        </a:rPr>
                        <a:t>   Funding</a:t>
                      </a:r>
                      <a:endParaRPr lang="en-US" sz="1800" b="1" i="0" dirty="0">
                        <a:solidFill>
                          <a:srgbClr val="1A2A36"/>
                        </a:solidFill>
                        <a:latin typeface="Calibri" panose="020F0502020204030204" pitchFamily="34" charset="0"/>
                        <a:ea typeface="Helvetica Light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i="0" u="none" strike="noStrike" kern="1200" dirty="0">
                          <a:solidFill>
                            <a:srgbClr val="1A2A36"/>
                          </a:solidFill>
                          <a:effectLst/>
                          <a:latin typeface="Calibri" panose="020F0502020204030204" pitchFamily="34" charset="0"/>
                          <a:ea typeface="Helvetica Light" charset="0"/>
                          <a:cs typeface="Calibri" panose="020F0502020204030204" pitchFamily="34" charset="0"/>
                        </a:rPr>
                        <a:t>   Revenue</a:t>
                      </a:r>
                      <a:endParaRPr lang="en-US" sz="1800" b="1" i="0" dirty="0">
                        <a:solidFill>
                          <a:srgbClr val="1A2A36"/>
                        </a:solidFill>
                        <a:latin typeface="Calibri" panose="020F0502020204030204" pitchFamily="34" charset="0"/>
                        <a:ea typeface="Helvetica Light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5939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br>
                        <a:rPr lang="en-US" sz="1400" b="1" i="0" dirty="0">
                          <a:solidFill>
                            <a:srgbClr val="1A2A36"/>
                          </a:solidFill>
                          <a:latin typeface="Calibri" panose="020F0502020204030204" pitchFamily="34" charset="0"/>
                          <a:ea typeface="Helvetica" charset="0"/>
                          <a:cs typeface="Calibri" panose="020F0502020204030204" pitchFamily="34" charset="0"/>
                        </a:rPr>
                      </a:br>
                      <a:r>
                        <a:rPr lang="en-US" sz="1400" b="1" i="0" dirty="0">
                          <a:solidFill>
                            <a:srgbClr val="1A2A36"/>
                          </a:solidFill>
                          <a:latin typeface="Calibri" panose="020F0502020204030204" pitchFamily="34" charset="0"/>
                          <a:ea typeface="Helvetica" charset="0"/>
                          <a:cs typeface="Calibri" panose="020F0502020204030204" pitchFamily="34" charset="0"/>
                        </a:rPr>
                        <a:t>LOGO</a:t>
                      </a:r>
                      <a:r>
                        <a:rPr lang="en-US" sz="1400" b="1" i="0" baseline="0" dirty="0">
                          <a:solidFill>
                            <a:srgbClr val="1A2A36"/>
                          </a:solidFill>
                          <a:latin typeface="Calibri" panose="020F0502020204030204" pitchFamily="34" charset="0"/>
                          <a:ea typeface="Helvetica" charset="0"/>
                          <a:cs typeface="Calibri" panose="020F0502020204030204" pitchFamily="34" charset="0"/>
                        </a:rPr>
                        <a:t> 1</a:t>
                      </a:r>
                      <a:endParaRPr lang="en-US" sz="1400" b="1" i="0" dirty="0">
                        <a:solidFill>
                          <a:srgbClr val="1A2A36"/>
                        </a:solidFill>
                        <a:latin typeface="Calibri" panose="020F0502020204030204" pitchFamily="34" charset="0"/>
                        <a:ea typeface="Helvetica" charset="0"/>
                        <a:cs typeface="Calibri" panose="020F0502020204030204" pitchFamily="34" charset="0"/>
                      </a:endParaRPr>
                    </a:p>
                    <a:p>
                      <a:endParaRPr lang="en-US" sz="1400" b="1" i="0" dirty="0">
                        <a:latin typeface="Calibri" panose="020F0502020204030204" pitchFamily="34" charset="0"/>
                        <a:ea typeface="Helvetica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200" b="0" i="0" dirty="0">
                        <a:latin typeface="Calibri Light" panose="020F0302020204030204" pitchFamily="34" charset="0"/>
                        <a:ea typeface="Helvetica" charset="0"/>
                        <a:cs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200" b="0" i="0" dirty="0">
                        <a:latin typeface="Calibri Light" panose="020F0302020204030204" pitchFamily="34" charset="0"/>
                        <a:ea typeface="Helvetica" charset="0"/>
                        <a:cs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98663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b="1" i="0" baseline="0" dirty="0">
                        <a:solidFill>
                          <a:schemeClr val="bg2">
                            <a:lumMod val="50000"/>
                          </a:schemeClr>
                        </a:solidFill>
                        <a:latin typeface="Calibri" panose="020F0502020204030204" pitchFamily="34" charset="0"/>
                        <a:ea typeface="Helvetica" charset="0"/>
                        <a:cs typeface="Calibri" panose="020F0502020204030204" pitchFamily="34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i="0" baseline="0" dirty="0">
                          <a:solidFill>
                            <a:srgbClr val="1A2A36"/>
                          </a:solidFill>
                          <a:latin typeface="Calibri" panose="020F0502020204030204" pitchFamily="34" charset="0"/>
                          <a:ea typeface="Helvetica" charset="0"/>
                          <a:cs typeface="Calibri" panose="020F0502020204030204" pitchFamily="34" charset="0"/>
                        </a:rPr>
                        <a:t>LOGO 2</a:t>
                      </a:r>
                      <a:endParaRPr lang="en-US" sz="1400" b="1" i="0" dirty="0">
                        <a:solidFill>
                          <a:srgbClr val="1A2A36"/>
                        </a:solidFill>
                        <a:latin typeface="Calibri" panose="020F0502020204030204" pitchFamily="34" charset="0"/>
                        <a:ea typeface="Helvetica" charset="0"/>
                        <a:cs typeface="Calibri" panose="020F0502020204030204" pitchFamily="34" charset="0"/>
                      </a:endParaRPr>
                    </a:p>
                    <a:p>
                      <a:endParaRPr lang="en-US" sz="1400" b="1" i="0" dirty="0">
                        <a:latin typeface="Calibri" panose="020F0502020204030204" pitchFamily="34" charset="0"/>
                        <a:ea typeface="Helvetica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200" b="0" i="0" dirty="0">
                        <a:latin typeface="Calibri Light" panose="020F0302020204030204" pitchFamily="34" charset="0"/>
                        <a:ea typeface="Helvetica" charset="0"/>
                        <a:cs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200" b="0" i="0" dirty="0">
                        <a:latin typeface="Calibri Light" panose="020F0302020204030204" pitchFamily="34" charset="0"/>
                        <a:ea typeface="Helvetica" charset="0"/>
                        <a:cs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98663">
                <a:tc>
                  <a:txBody>
                    <a:bodyPr/>
                    <a:lstStyle/>
                    <a:p>
                      <a:endParaRPr lang="en-US" sz="1400" b="1" i="0" baseline="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Helvetica" charset="0"/>
                        <a:cs typeface="Calibri" panose="020F0502020204030204" pitchFamily="34" charset="0"/>
                      </a:endParaRPr>
                    </a:p>
                    <a:p>
                      <a:pPr algn="ctr"/>
                      <a:r>
                        <a:rPr lang="en-US" sz="1400" b="1" i="0" baseline="0" dirty="0">
                          <a:solidFill>
                            <a:srgbClr val="1A2A36"/>
                          </a:solidFill>
                          <a:latin typeface="Calibri" panose="020F0502020204030204" pitchFamily="34" charset="0"/>
                          <a:ea typeface="Helvetica" charset="0"/>
                          <a:cs typeface="Calibri" panose="020F0502020204030204" pitchFamily="34" charset="0"/>
                        </a:rPr>
                        <a:t>LOGO 3</a:t>
                      </a:r>
                    </a:p>
                    <a:p>
                      <a:endParaRPr lang="en-US" sz="1400" b="1" i="0" dirty="0">
                        <a:latin typeface="Calibri" panose="020F0502020204030204" pitchFamily="34" charset="0"/>
                        <a:ea typeface="Helvetica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200" b="0" i="0" dirty="0">
                        <a:latin typeface="Calibri Light" panose="020F0302020204030204" pitchFamily="34" charset="0"/>
                        <a:ea typeface="Helvetica" charset="0"/>
                        <a:cs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200" b="0" i="0" dirty="0">
                        <a:latin typeface="Calibri Light" panose="020F0302020204030204" pitchFamily="34" charset="0"/>
                        <a:ea typeface="Helvetica" charset="0"/>
                        <a:cs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16" name="Title 1">
            <a:extLst>
              <a:ext uri="{FF2B5EF4-FFF2-40B4-BE49-F238E27FC236}">
                <a16:creationId xmlns:a16="http://schemas.microsoft.com/office/drawing/2014/main" id="{2ADC7B5C-16B9-9D41-9136-1567E2DA191B}"/>
              </a:ext>
            </a:extLst>
          </p:cNvPr>
          <p:cNvSpPr txBox="1">
            <a:spLocks/>
          </p:cNvSpPr>
          <p:nvPr/>
        </p:nvSpPr>
        <p:spPr>
          <a:xfrm>
            <a:off x="897626" y="381454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700" b="1" dirty="0">
                <a:latin typeface="Calibri" panose="020F0502020204030204" pitchFamily="34" charset="0"/>
                <a:ea typeface="Lato" charset="0"/>
                <a:cs typeface="Calibri" panose="020F0502020204030204" pitchFamily="34" charset="0"/>
              </a:rPr>
              <a:t>Key Financials</a:t>
            </a: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878D5D33-18B8-9D44-A9C7-1FEAD6A3CC3F}"/>
              </a:ext>
            </a:extLst>
          </p:cNvPr>
          <p:cNvCxnSpPr/>
          <p:nvPr/>
        </p:nvCxnSpPr>
        <p:spPr>
          <a:xfrm>
            <a:off x="984466" y="1518154"/>
            <a:ext cx="973394" cy="0"/>
          </a:xfrm>
          <a:prstGeom prst="line">
            <a:avLst/>
          </a:prstGeom>
          <a:ln w="38100">
            <a:solidFill>
              <a:srgbClr val="1A2A3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4" name="Picture 23">
            <a:extLst>
              <a:ext uri="{FF2B5EF4-FFF2-40B4-BE49-F238E27FC236}">
                <a16:creationId xmlns:a16="http://schemas.microsoft.com/office/drawing/2014/main" id="{63A579E1-A92D-3F46-83E3-011B0D5B7F2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6366" y="2233738"/>
            <a:ext cx="257330" cy="316389"/>
          </a:xfrm>
          <a:prstGeom prst="rect">
            <a:avLst/>
          </a:prstGeom>
        </p:spPr>
      </p:pic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ECBE7A15-DB2A-7443-BF47-B0E03313AE2C}"/>
              </a:ext>
            </a:extLst>
          </p:cNvPr>
          <p:cNvCxnSpPr>
            <a:cxnSpLocks/>
          </p:cNvCxnSpPr>
          <p:nvPr/>
        </p:nvCxnSpPr>
        <p:spPr>
          <a:xfrm>
            <a:off x="3382000" y="2169780"/>
            <a:ext cx="0" cy="555097"/>
          </a:xfrm>
          <a:prstGeom prst="line">
            <a:avLst/>
          </a:prstGeom>
          <a:ln w="38100">
            <a:solidFill>
              <a:srgbClr val="1A2A3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2C8098A5-8643-8843-B1C7-F94291C12CFC}"/>
              </a:ext>
            </a:extLst>
          </p:cNvPr>
          <p:cNvCxnSpPr>
            <a:cxnSpLocks/>
          </p:cNvCxnSpPr>
          <p:nvPr/>
        </p:nvCxnSpPr>
        <p:spPr>
          <a:xfrm>
            <a:off x="7276632" y="2169780"/>
            <a:ext cx="0" cy="555097"/>
          </a:xfrm>
          <a:prstGeom prst="line">
            <a:avLst/>
          </a:prstGeom>
          <a:ln w="38100">
            <a:solidFill>
              <a:srgbClr val="1A2A3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Oval 26">
            <a:extLst>
              <a:ext uri="{FF2B5EF4-FFF2-40B4-BE49-F238E27FC236}">
                <a16:creationId xmlns:a16="http://schemas.microsoft.com/office/drawing/2014/main" id="{A1528511-E3DE-B240-999E-47349518D4D6}"/>
              </a:ext>
            </a:extLst>
          </p:cNvPr>
          <p:cNvSpPr/>
          <p:nvPr/>
        </p:nvSpPr>
        <p:spPr>
          <a:xfrm>
            <a:off x="989686" y="3444982"/>
            <a:ext cx="298473" cy="298473"/>
          </a:xfrm>
          <a:prstGeom prst="ellipse">
            <a:avLst/>
          </a:prstGeom>
          <a:solidFill>
            <a:srgbClr val="DFD2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0000"/>
              </a:solidFill>
            </a:endParaRPr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7CF8CB96-2A5F-0443-AE61-0DC16E6E02B2}"/>
              </a:ext>
            </a:extLst>
          </p:cNvPr>
          <p:cNvSpPr/>
          <p:nvPr/>
        </p:nvSpPr>
        <p:spPr>
          <a:xfrm>
            <a:off x="992289" y="4368161"/>
            <a:ext cx="298473" cy="298473"/>
          </a:xfrm>
          <a:prstGeom prst="ellipse">
            <a:avLst/>
          </a:prstGeom>
          <a:solidFill>
            <a:srgbClr val="B880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0000"/>
              </a:solidFill>
            </a:endParaRPr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517FEEDA-BEA0-3443-AD53-85032B2BDC5B}"/>
              </a:ext>
            </a:extLst>
          </p:cNvPr>
          <p:cNvSpPr/>
          <p:nvPr/>
        </p:nvSpPr>
        <p:spPr>
          <a:xfrm>
            <a:off x="984466" y="5366290"/>
            <a:ext cx="298473" cy="298473"/>
          </a:xfrm>
          <a:prstGeom prst="ellipse">
            <a:avLst/>
          </a:prstGeom>
          <a:solidFill>
            <a:srgbClr val="6C31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0000"/>
              </a:solidFill>
            </a:endParaRPr>
          </a:p>
        </p:txBody>
      </p:sp>
      <p:pic>
        <p:nvPicPr>
          <p:cNvPr id="2" name="Picture 1" descr="A white text on a black background&#10;&#10;Description automatically generated">
            <a:extLst>
              <a:ext uri="{FF2B5EF4-FFF2-40B4-BE49-F238E27FC236}">
                <a16:creationId xmlns:a16="http://schemas.microsoft.com/office/drawing/2014/main" id="{804799A7-6E77-AC80-C7DD-D3E764129A1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4246" y="6526760"/>
            <a:ext cx="945614" cy="2307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036611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Rectangle 61">
            <a:extLst>
              <a:ext uri="{FF2B5EF4-FFF2-40B4-BE49-F238E27FC236}">
                <a16:creationId xmlns:a16="http://schemas.microsoft.com/office/drawing/2014/main" id="{4292DA61-3E09-6543-935D-42D4518C391E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48158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F97BD71E-FB71-A042-84A3-FB29A8C85968}"/>
              </a:ext>
            </a:extLst>
          </p:cNvPr>
          <p:cNvSpPr txBox="1"/>
          <p:nvPr/>
        </p:nvSpPr>
        <p:spPr>
          <a:xfrm>
            <a:off x="1288159" y="6517461"/>
            <a:ext cx="535694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solidFill>
                  <a:schemeClr val="bg1"/>
                </a:solidFill>
                <a:latin typeface="+mj-lt"/>
              </a:rPr>
              <a:t>| </a:t>
            </a:r>
            <a:r>
              <a:rPr lang="en-US" sz="900" dirty="0">
                <a:solidFill>
                  <a:schemeClr val="tx2">
                    <a:lumMod val="20000"/>
                    <a:lumOff val="80000"/>
                  </a:schemeClr>
                </a:solidFill>
                <a:latin typeface="+mj-lt"/>
              </a:rPr>
              <a:t>Competitive Intelligence Automation</a:t>
            </a:r>
          </a:p>
        </p:txBody>
      </p:sp>
      <p:grpSp>
        <p:nvGrpSpPr>
          <p:cNvPr id="65" name="Group 64">
            <a:extLst>
              <a:ext uri="{FF2B5EF4-FFF2-40B4-BE49-F238E27FC236}">
                <a16:creationId xmlns:a16="http://schemas.microsoft.com/office/drawing/2014/main" id="{94DE77DD-BB50-1744-AB09-B9C6120F5392}"/>
              </a:ext>
            </a:extLst>
          </p:cNvPr>
          <p:cNvGrpSpPr/>
          <p:nvPr/>
        </p:nvGrpSpPr>
        <p:grpSpPr>
          <a:xfrm>
            <a:off x="10387693" y="3128904"/>
            <a:ext cx="1239157" cy="3741321"/>
            <a:chOff x="8003865" y="4339710"/>
            <a:chExt cx="838199" cy="2783803"/>
          </a:xfrm>
          <a:solidFill>
            <a:srgbClr val="FF788F"/>
          </a:solidFill>
        </p:grpSpPr>
        <p:sp>
          <p:nvSpPr>
            <p:cNvPr id="66" name="Oval 65">
              <a:extLst>
                <a:ext uri="{FF2B5EF4-FFF2-40B4-BE49-F238E27FC236}">
                  <a16:creationId xmlns:a16="http://schemas.microsoft.com/office/drawing/2014/main" id="{AD38E9CD-D33D-FD46-A8A0-245CF42F821E}"/>
                </a:ext>
              </a:extLst>
            </p:cNvPr>
            <p:cNvSpPr/>
            <p:nvPr/>
          </p:nvSpPr>
          <p:spPr>
            <a:xfrm>
              <a:off x="8003865" y="4339710"/>
              <a:ext cx="838199" cy="838199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Rectangle 66">
              <a:extLst>
                <a:ext uri="{FF2B5EF4-FFF2-40B4-BE49-F238E27FC236}">
                  <a16:creationId xmlns:a16="http://schemas.microsoft.com/office/drawing/2014/main" id="{BAA147C8-0AAC-8441-98B4-768FAC874830}"/>
                </a:ext>
              </a:extLst>
            </p:cNvPr>
            <p:cNvSpPr/>
            <p:nvPr/>
          </p:nvSpPr>
          <p:spPr>
            <a:xfrm>
              <a:off x="8003865" y="4758813"/>
              <a:ext cx="838199" cy="23647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8" name="Round Same Side Corner Rectangle 67">
            <a:extLst>
              <a:ext uri="{FF2B5EF4-FFF2-40B4-BE49-F238E27FC236}">
                <a16:creationId xmlns:a16="http://schemas.microsoft.com/office/drawing/2014/main" id="{8861CF63-F0DA-BA42-958A-FC5A11BDD421}"/>
              </a:ext>
            </a:extLst>
          </p:cNvPr>
          <p:cNvSpPr/>
          <p:nvPr/>
        </p:nvSpPr>
        <p:spPr>
          <a:xfrm>
            <a:off x="9143509" y="4465048"/>
            <a:ext cx="1244184" cy="2415758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FFACA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/>
          <p:cNvSpPr/>
          <p:nvPr/>
        </p:nvSpPr>
        <p:spPr>
          <a:xfrm>
            <a:off x="0" y="0"/>
            <a:ext cx="12192000" cy="6405859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18900000" algn="bl" rotWithShape="0">
              <a:schemeClr val="bg1"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Title 1">
            <a:extLst>
              <a:ext uri="{FF2B5EF4-FFF2-40B4-BE49-F238E27FC236}">
                <a16:creationId xmlns:a16="http://schemas.microsoft.com/office/drawing/2014/main" id="{59ABB9AC-3337-9142-BB9A-223C8E5D5493}"/>
              </a:ext>
            </a:extLst>
          </p:cNvPr>
          <p:cNvSpPr txBox="1">
            <a:spLocks/>
          </p:cNvSpPr>
          <p:nvPr/>
        </p:nvSpPr>
        <p:spPr>
          <a:xfrm>
            <a:off x="897626" y="381454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700" b="1" dirty="0">
                <a:latin typeface="Calibri" panose="020F0502020204030204" pitchFamily="34" charset="0"/>
                <a:ea typeface="Lato" charset="0"/>
                <a:cs typeface="Calibri" panose="020F0502020204030204" pitchFamily="34" charset="0"/>
              </a:rPr>
              <a:t>Corporate Analysis Summary</a:t>
            </a:r>
          </a:p>
        </p:txBody>
      </p: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507BF897-7321-744F-A1CA-EE657B1EF4F2}"/>
              </a:ext>
            </a:extLst>
          </p:cNvPr>
          <p:cNvCxnSpPr/>
          <p:nvPr/>
        </p:nvCxnSpPr>
        <p:spPr>
          <a:xfrm>
            <a:off x="984466" y="1518154"/>
            <a:ext cx="973394" cy="0"/>
          </a:xfrm>
          <a:prstGeom prst="line">
            <a:avLst/>
          </a:prstGeom>
          <a:ln w="38100">
            <a:solidFill>
              <a:srgbClr val="1A2A3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37" name="Table 36">
            <a:extLst>
              <a:ext uri="{FF2B5EF4-FFF2-40B4-BE49-F238E27FC236}">
                <a16:creationId xmlns:a16="http://schemas.microsoft.com/office/drawing/2014/main" id="{CF3D70A9-1148-6847-85AD-C4D0B12340D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10685494"/>
              </p:ext>
            </p:extLst>
          </p:nvPr>
        </p:nvGraphicFramePr>
        <p:xfrm>
          <a:off x="1256753" y="2346121"/>
          <a:ext cx="2624258" cy="44040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62425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40405">
                <a:tc>
                  <a:txBody>
                    <a:bodyPr/>
                    <a:lstStyle/>
                    <a:p>
                      <a:r>
                        <a:rPr lang="en-US" sz="1600" b="1" i="0" dirty="0">
                          <a:solidFill>
                            <a:srgbClr val="1A2A36"/>
                          </a:solidFill>
                          <a:latin typeface="Calibri" panose="020F0502020204030204" pitchFamily="34" charset="0"/>
                          <a:ea typeface="Helvetica Neue Light" charset="0"/>
                          <a:cs typeface="Calibri" panose="020F0502020204030204" pitchFamily="34" charset="0"/>
                        </a:rPr>
                        <a:t>   </a:t>
                      </a:r>
                      <a:r>
                        <a:rPr lang="en-US" sz="1800" b="1" i="0" dirty="0">
                          <a:solidFill>
                            <a:srgbClr val="1A2A36"/>
                          </a:solidFill>
                          <a:latin typeface="Calibri" panose="020F0502020204030204" pitchFamily="34" charset="0"/>
                          <a:ea typeface="Helvetica Light" charset="0"/>
                          <a:cs typeface="Calibri" panose="020F0502020204030204" pitchFamily="34" charset="0"/>
                        </a:rPr>
                        <a:t>COMPETITOR</a:t>
                      </a:r>
                      <a:r>
                        <a:rPr lang="en-US" sz="1800" b="1" i="0" baseline="0" dirty="0">
                          <a:solidFill>
                            <a:srgbClr val="1A2A36"/>
                          </a:solidFill>
                          <a:latin typeface="Calibri" panose="020F0502020204030204" pitchFamily="34" charset="0"/>
                          <a:ea typeface="Helvetica Light" charset="0"/>
                          <a:cs typeface="Calibri" panose="020F0502020204030204" pitchFamily="34" charset="0"/>
                        </a:rPr>
                        <a:t>  1</a:t>
                      </a:r>
                      <a:endParaRPr lang="en-US" sz="1800" b="1" i="0" dirty="0">
                        <a:solidFill>
                          <a:srgbClr val="1A2A36"/>
                        </a:solidFill>
                        <a:latin typeface="Calibri" panose="020F0502020204030204" pitchFamily="34" charset="0"/>
                        <a:ea typeface="Helvetica Light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39" name="Table 38">
            <a:extLst>
              <a:ext uri="{FF2B5EF4-FFF2-40B4-BE49-F238E27FC236}">
                <a16:creationId xmlns:a16="http://schemas.microsoft.com/office/drawing/2014/main" id="{66F1F906-0913-E043-8D14-634B610E31A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32916564"/>
              </p:ext>
            </p:extLst>
          </p:nvPr>
        </p:nvGraphicFramePr>
        <p:xfrm>
          <a:off x="5106357" y="2346121"/>
          <a:ext cx="2624922" cy="44040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62492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40405">
                <a:tc>
                  <a:txBody>
                    <a:bodyPr/>
                    <a:lstStyle/>
                    <a:p>
                      <a:r>
                        <a:rPr lang="en-US" sz="1600" b="1" i="0" dirty="0">
                          <a:solidFill>
                            <a:srgbClr val="1A2A36"/>
                          </a:solidFill>
                          <a:latin typeface="Calibri" panose="020F0502020204030204" pitchFamily="34" charset="0"/>
                          <a:ea typeface="Helvetica Neue Light" charset="0"/>
                          <a:cs typeface="Calibri" panose="020F0502020204030204" pitchFamily="34" charset="0"/>
                        </a:rPr>
                        <a:t>   </a:t>
                      </a:r>
                      <a:r>
                        <a:rPr lang="en-US" sz="1800" b="1" i="0" dirty="0">
                          <a:solidFill>
                            <a:srgbClr val="1A2A36"/>
                          </a:solidFill>
                          <a:latin typeface="Calibri" panose="020F0502020204030204" pitchFamily="34" charset="0"/>
                          <a:ea typeface="Helvetica Light" charset="0"/>
                          <a:cs typeface="Calibri" panose="020F0502020204030204" pitchFamily="34" charset="0"/>
                        </a:rPr>
                        <a:t>COMPETITOR</a:t>
                      </a:r>
                      <a:r>
                        <a:rPr lang="en-US" sz="1800" b="1" i="0" baseline="0" dirty="0">
                          <a:solidFill>
                            <a:srgbClr val="1A2A36"/>
                          </a:solidFill>
                          <a:latin typeface="Calibri" panose="020F0502020204030204" pitchFamily="34" charset="0"/>
                          <a:ea typeface="Helvetica Light" charset="0"/>
                          <a:cs typeface="Calibri" panose="020F0502020204030204" pitchFamily="34" charset="0"/>
                        </a:rPr>
                        <a:t>  2</a:t>
                      </a:r>
                      <a:endParaRPr lang="en-US" sz="1800" b="1" i="0" dirty="0">
                        <a:solidFill>
                          <a:srgbClr val="1A2A36"/>
                        </a:solidFill>
                        <a:latin typeface="Calibri" panose="020F0502020204030204" pitchFamily="34" charset="0"/>
                        <a:ea typeface="Helvetica Light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40" name="Table 39">
            <a:extLst>
              <a:ext uri="{FF2B5EF4-FFF2-40B4-BE49-F238E27FC236}">
                <a16:creationId xmlns:a16="http://schemas.microsoft.com/office/drawing/2014/main" id="{95AF77A9-37CF-A94E-9EA0-DB599D27EFF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95684055"/>
              </p:ext>
            </p:extLst>
          </p:nvPr>
        </p:nvGraphicFramePr>
        <p:xfrm>
          <a:off x="8921695" y="2312668"/>
          <a:ext cx="2624922" cy="44040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62492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40405">
                <a:tc>
                  <a:txBody>
                    <a:bodyPr/>
                    <a:lstStyle/>
                    <a:p>
                      <a:r>
                        <a:rPr lang="en-US" sz="1800" b="1" i="0" dirty="0">
                          <a:solidFill>
                            <a:srgbClr val="1A2A36"/>
                          </a:solidFill>
                          <a:latin typeface="Calibri" panose="020F0502020204030204" pitchFamily="34" charset="0"/>
                          <a:ea typeface="Helvetica Neue Light" charset="0"/>
                          <a:cs typeface="Calibri" panose="020F0502020204030204" pitchFamily="34" charset="0"/>
                        </a:rPr>
                        <a:t>   </a:t>
                      </a:r>
                      <a:r>
                        <a:rPr lang="en-US" sz="1800" b="1" i="0" dirty="0">
                          <a:solidFill>
                            <a:srgbClr val="1A2A36"/>
                          </a:solidFill>
                          <a:latin typeface="Calibri" panose="020F0502020204030204" pitchFamily="34" charset="0"/>
                          <a:ea typeface="Helvetica Light" charset="0"/>
                          <a:cs typeface="Calibri" panose="020F0502020204030204" pitchFamily="34" charset="0"/>
                        </a:rPr>
                        <a:t>COMPETITOR</a:t>
                      </a:r>
                      <a:r>
                        <a:rPr lang="en-US" sz="1800" b="1" i="0" baseline="0" dirty="0">
                          <a:solidFill>
                            <a:srgbClr val="1A2A36"/>
                          </a:solidFill>
                          <a:latin typeface="Calibri" panose="020F0502020204030204" pitchFamily="34" charset="0"/>
                          <a:ea typeface="Helvetica Light" charset="0"/>
                          <a:cs typeface="Calibri" panose="020F0502020204030204" pitchFamily="34" charset="0"/>
                        </a:rPr>
                        <a:t>  3</a:t>
                      </a:r>
                      <a:endParaRPr lang="en-US" sz="1800" b="1" i="0" dirty="0">
                        <a:solidFill>
                          <a:srgbClr val="1A2A36"/>
                        </a:solidFill>
                        <a:latin typeface="Calibri" panose="020F0502020204030204" pitchFamily="34" charset="0"/>
                        <a:ea typeface="Helvetica Light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41" name="Table 40">
            <a:extLst>
              <a:ext uri="{FF2B5EF4-FFF2-40B4-BE49-F238E27FC236}">
                <a16:creationId xmlns:a16="http://schemas.microsoft.com/office/drawing/2014/main" id="{5E82C2F3-0080-3743-90F7-D4829A166A6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08315968"/>
              </p:ext>
            </p:extLst>
          </p:nvPr>
        </p:nvGraphicFramePr>
        <p:xfrm>
          <a:off x="1028523" y="3206601"/>
          <a:ext cx="2432462" cy="266643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43246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893813">
                <a:tc>
                  <a:txBody>
                    <a:bodyPr/>
                    <a:lstStyle/>
                    <a:p>
                      <a:pPr rtl="0"/>
                      <a:r>
                        <a:rPr lang="en-US" sz="1200" b="1" i="0" u="none" strike="noStrike" kern="1200" dirty="0">
                          <a:solidFill>
                            <a:srgbClr val="1A2A36"/>
                          </a:solidFill>
                          <a:effectLst/>
                          <a:latin typeface="Calibri" panose="020F0502020204030204" pitchFamily="34" charset="0"/>
                          <a:ea typeface="Helvetica" charset="0"/>
                          <a:cs typeface="Calibri" panose="020F0502020204030204" pitchFamily="34" charset="0"/>
                        </a:rPr>
                        <a:t>Key Learnings</a:t>
                      </a:r>
                      <a:endParaRPr lang="en-US" sz="1200" b="1" i="0" dirty="0">
                        <a:solidFill>
                          <a:srgbClr val="1A2A36"/>
                        </a:solidFill>
                        <a:effectLst/>
                        <a:latin typeface="Calibri" panose="020F0502020204030204" pitchFamily="34" charset="0"/>
                        <a:ea typeface="Helvetica" charset="0"/>
                        <a:cs typeface="Calibri" panose="020F0502020204030204" pitchFamily="34" charset="0"/>
                      </a:endParaRPr>
                    </a:p>
                    <a:p>
                      <a:endParaRPr lang="en-US" sz="1200" b="0" i="0" u="none" strike="noStrike" kern="1200" dirty="0">
                        <a:solidFill>
                          <a:schemeClr val="bg2">
                            <a:lumMod val="50000"/>
                          </a:schemeClr>
                        </a:solidFill>
                        <a:effectLst/>
                        <a:latin typeface="+mn-lt"/>
                        <a:ea typeface="Helvetica" charset="0"/>
                        <a:cs typeface="Calibri Light" panose="020F0302020204030204" pitchFamily="34" charset="0"/>
                      </a:endParaRPr>
                    </a:p>
                  </a:txBody>
                  <a:tcPr marL="75380" marR="75380" marT="37690" marB="3769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7880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i="0" u="none" strike="noStrike" kern="1200" dirty="0">
                          <a:solidFill>
                            <a:srgbClr val="1A2A36"/>
                          </a:solidFill>
                          <a:effectLst/>
                          <a:latin typeface="Calibri" panose="020F0502020204030204" pitchFamily="34" charset="0"/>
                          <a:ea typeface="Helvetica" charset="0"/>
                          <a:cs typeface="Calibri" panose="020F0502020204030204" pitchFamily="34" charset="0"/>
                        </a:rPr>
                        <a:t>Opportunities</a:t>
                      </a:r>
                      <a:endParaRPr lang="en-US" sz="1200" b="1" i="0" dirty="0">
                        <a:solidFill>
                          <a:srgbClr val="1A2A36"/>
                        </a:solidFill>
                        <a:latin typeface="Calibri" panose="020F0502020204030204" pitchFamily="34" charset="0"/>
                        <a:ea typeface="Helvetica" charset="0"/>
                        <a:cs typeface="Calibri" panose="020F0502020204030204" pitchFamily="34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b="0" i="0" u="none" strike="noStrike" kern="1200" dirty="0">
                        <a:solidFill>
                          <a:schemeClr val="bg2">
                            <a:lumMod val="50000"/>
                          </a:schemeClr>
                        </a:solidFill>
                        <a:effectLst/>
                        <a:latin typeface="+mn-lt"/>
                        <a:ea typeface="Helvetica" charset="0"/>
                        <a:cs typeface="Calibri Light" panose="020F0302020204030204" pitchFamily="34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b="0" i="0" dirty="0">
                        <a:solidFill>
                          <a:schemeClr val="bg2">
                            <a:lumMod val="50000"/>
                          </a:schemeClr>
                        </a:solidFill>
                        <a:latin typeface="+mn-lt"/>
                        <a:ea typeface="Helvetica" charset="0"/>
                        <a:cs typeface="Calibri Light" panose="020F0302020204030204" pitchFamily="34" charset="0"/>
                      </a:endParaRPr>
                    </a:p>
                    <a:p>
                      <a:endParaRPr lang="en-US" sz="1500" b="0" i="0" dirty="0">
                        <a:noFill/>
                        <a:latin typeface="+mn-lt"/>
                        <a:ea typeface="Helvetica" charset="0"/>
                        <a:cs typeface="Calibri Light" panose="020F0302020204030204" pitchFamily="34" charset="0"/>
                      </a:endParaRPr>
                    </a:p>
                  </a:txBody>
                  <a:tcPr marL="75380" marR="75380" marT="37690" marB="3769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9381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i="0" u="none" strike="noStrike" kern="1200" dirty="0">
                          <a:solidFill>
                            <a:srgbClr val="1A2A36"/>
                          </a:solidFill>
                          <a:effectLst/>
                          <a:latin typeface="Calibri" panose="020F0502020204030204" pitchFamily="34" charset="0"/>
                          <a:ea typeface="Helvetica" charset="0"/>
                          <a:cs typeface="Calibri" panose="020F0502020204030204" pitchFamily="34" charset="0"/>
                        </a:rPr>
                        <a:t>Threats</a:t>
                      </a:r>
                      <a:endParaRPr lang="en-US" sz="1500" b="1" i="0" dirty="0">
                        <a:ln>
                          <a:solidFill>
                            <a:schemeClr val="tx1"/>
                          </a:solidFill>
                        </a:ln>
                        <a:solidFill>
                          <a:srgbClr val="1A2A36"/>
                        </a:solidFill>
                        <a:latin typeface="Calibri" panose="020F0502020204030204" pitchFamily="34" charset="0"/>
                        <a:ea typeface="Helvetica" charset="0"/>
                        <a:cs typeface="Calibri" panose="020F0502020204030204" pitchFamily="34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b="0" i="0" dirty="0">
                        <a:solidFill>
                          <a:schemeClr val="bg2">
                            <a:lumMod val="50000"/>
                          </a:schemeClr>
                        </a:solidFill>
                        <a:latin typeface="+mn-lt"/>
                        <a:ea typeface="Helvetica" charset="0"/>
                        <a:cs typeface="Calibri Light" panose="020F0302020204030204" pitchFamily="34" charset="0"/>
                      </a:endParaRPr>
                    </a:p>
                    <a:p>
                      <a:endParaRPr lang="en-US" sz="1500" b="0" i="0" dirty="0">
                        <a:ln>
                          <a:solidFill>
                            <a:schemeClr val="tx1"/>
                          </a:solidFill>
                        </a:ln>
                        <a:noFill/>
                        <a:latin typeface="+mn-lt"/>
                        <a:ea typeface="Helvetica" charset="0"/>
                        <a:cs typeface="Calibri Light" panose="020F0302020204030204" pitchFamily="34" charset="0"/>
                      </a:endParaRPr>
                    </a:p>
                  </a:txBody>
                  <a:tcPr marL="75380" marR="75380" marT="37690" marB="3769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44" name="Oval 43">
            <a:extLst>
              <a:ext uri="{FF2B5EF4-FFF2-40B4-BE49-F238E27FC236}">
                <a16:creationId xmlns:a16="http://schemas.microsoft.com/office/drawing/2014/main" id="{74F9E3CA-04F3-F04E-99C1-C6A4321643D7}"/>
              </a:ext>
            </a:extLst>
          </p:cNvPr>
          <p:cNvSpPr/>
          <p:nvPr/>
        </p:nvSpPr>
        <p:spPr>
          <a:xfrm>
            <a:off x="1027181" y="2354587"/>
            <a:ext cx="298473" cy="298473"/>
          </a:xfrm>
          <a:prstGeom prst="ellipse">
            <a:avLst/>
          </a:prstGeom>
          <a:solidFill>
            <a:srgbClr val="DFD2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0000"/>
              </a:solidFill>
            </a:endParaRPr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id="{00D3F3BF-9537-7D46-B81D-529D447123C3}"/>
              </a:ext>
            </a:extLst>
          </p:cNvPr>
          <p:cNvSpPr/>
          <p:nvPr/>
        </p:nvSpPr>
        <p:spPr>
          <a:xfrm>
            <a:off x="4830101" y="2354587"/>
            <a:ext cx="298473" cy="298473"/>
          </a:xfrm>
          <a:prstGeom prst="ellipse">
            <a:avLst/>
          </a:prstGeom>
          <a:solidFill>
            <a:srgbClr val="B880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0000"/>
              </a:solidFill>
            </a:endParaRPr>
          </a:p>
        </p:txBody>
      </p:sp>
      <p:sp>
        <p:nvSpPr>
          <p:cNvPr id="46" name="Oval 45">
            <a:extLst>
              <a:ext uri="{FF2B5EF4-FFF2-40B4-BE49-F238E27FC236}">
                <a16:creationId xmlns:a16="http://schemas.microsoft.com/office/drawing/2014/main" id="{2E983806-A15B-DF49-AE9E-C1FF5AB74D36}"/>
              </a:ext>
            </a:extLst>
          </p:cNvPr>
          <p:cNvSpPr/>
          <p:nvPr/>
        </p:nvSpPr>
        <p:spPr>
          <a:xfrm>
            <a:off x="8645203" y="2354587"/>
            <a:ext cx="298473" cy="298473"/>
          </a:xfrm>
          <a:prstGeom prst="ellipse">
            <a:avLst/>
          </a:prstGeom>
          <a:solidFill>
            <a:srgbClr val="6C31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0000"/>
              </a:solidFill>
            </a:endParaRPr>
          </a:p>
        </p:txBody>
      </p:sp>
      <p:graphicFrame>
        <p:nvGraphicFramePr>
          <p:cNvPr id="47" name="Table 46">
            <a:extLst>
              <a:ext uri="{FF2B5EF4-FFF2-40B4-BE49-F238E27FC236}">
                <a16:creationId xmlns:a16="http://schemas.microsoft.com/office/drawing/2014/main" id="{D66509DC-9409-3C4A-B036-CB6474E3681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97276144"/>
              </p:ext>
            </p:extLst>
          </p:nvPr>
        </p:nvGraphicFramePr>
        <p:xfrm>
          <a:off x="4821034" y="3206601"/>
          <a:ext cx="2432462" cy="266643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43246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893813">
                <a:tc>
                  <a:txBody>
                    <a:bodyPr/>
                    <a:lstStyle/>
                    <a:p>
                      <a:pPr rtl="0"/>
                      <a:r>
                        <a:rPr lang="en-US" sz="1200" b="1" i="0" u="none" strike="noStrike" kern="1200" dirty="0">
                          <a:solidFill>
                            <a:srgbClr val="1A2A36"/>
                          </a:solidFill>
                          <a:effectLst/>
                          <a:latin typeface="Calibri" panose="020F0502020204030204" pitchFamily="34" charset="0"/>
                          <a:ea typeface="Helvetica" charset="0"/>
                          <a:cs typeface="Calibri" panose="020F0502020204030204" pitchFamily="34" charset="0"/>
                        </a:rPr>
                        <a:t>Key Learnings</a:t>
                      </a:r>
                      <a:endParaRPr lang="en-US" sz="1200" b="1" i="0" dirty="0">
                        <a:solidFill>
                          <a:srgbClr val="1A2A36"/>
                        </a:solidFill>
                        <a:effectLst/>
                        <a:latin typeface="Calibri" panose="020F0502020204030204" pitchFamily="34" charset="0"/>
                        <a:ea typeface="Helvetica" charset="0"/>
                        <a:cs typeface="Calibri" panose="020F0502020204030204" pitchFamily="34" charset="0"/>
                      </a:endParaRPr>
                    </a:p>
                    <a:p>
                      <a:endParaRPr lang="en-US" sz="1200" b="0" i="0" u="none" strike="noStrike" kern="1200" dirty="0">
                        <a:solidFill>
                          <a:schemeClr val="bg2">
                            <a:lumMod val="50000"/>
                          </a:schemeClr>
                        </a:solidFill>
                        <a:effectLst/>
                        <a:latin typeface="+mn-lt"/>
                        <a:ea typeface="Helvetica" charset="0"/>
                        <a:cs typeface="Calibri Light" panose="020F0302020204030204" pitchFamily="34" charset="0"/>
                      </a:endParaRPr>
                    </a:p>
                  </a:txBody>
                  <a:tcPr marL="75380" marR="75380" marT="37690" marB="3769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7880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i="0" u="none" strike="noStrike" kern="1200" dirty="0">
                          <a:solidFill>
                            <a:srgbClr val="1A2A36"/>
                          </a:solidFill>
                          <a:effectLst/>
                          <a:latin typeface="Calibri" panose="020F0502020204030204" pitchFamily="34" charset="0"/>
                          <a:ea typeface="Helvetica" charset="0"/>
                          <a:cs typeface="Calibri" panose="020F0502020204030204" pitchFamily="34" charset="0"/>
                        </a:rPr>
                        <a:t>Opportunities</a:t>
                      </a:r>
                      <a:endParaRPr lang="en-US" sz="1200" b="1" i="0" dirty="0">
                        <a:solidFill>
                          <a:srgbClr val="1A2A36"/>
                        </a:solidFill>
                        <a:latin typeface="Calibri" panose="020F0502020204030204" pitchFamily="34" charset="0"/>
                        <a:ea typeface="Helvetica" charset="0"/>
                        <a:cs typeface="Calibri" panose="020F0502020204030204" pitchFamily="34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b="0" i="0" u="none" strike="noStrike" kern="1200" dirty="0">
                        <a:solidFill>
                          <a:schemeClr val="bg2">
                            <a:lumMod val="50000"/>
                          </a:schemeClr>
                        </a:solidFill>
                        <a:effectLst/>
                        <a:latin typeface="+mn-lt"/>
                        <a:ea typeface="Helvetica" charset="0"/>
                        <a:cs typeface="Calibri Light" panose="020F0302020204030204" pitchFamily="34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b="0" i="0" dirty="0">
                        <a:solidFill>
                          <a:schemeClr val="bg2">
                            <a:lumMod val="50000"/>
                          </a:schemeClr>
                        </a:solidFill>
                        <a:latin typeface="+mn-lt"/>
                        <a:ea typeface="Helvetica" charset="0"/>
                        <a:cs typeface="Calibri Light" panose="020F0302020204030204" pitchFamily="34" charset="0"/>
                      </a:endParaRPr>
                    </a:p>
                    <a:p>
                      <a:endParaRPr lang="en-US" sz="1500" b="0" i="0" dirty="0">
                        <a:noFill/>
                        <a:latin typeface="+mn-lt"/>
                        <a:ea typeface="Helvetica" charset="0"/>
                        <a:cs typeface="Calibri Light" panose="020F0302020204030204" pitchFamily="34" charset="0"/>
                      </a:endParaRPr>
                    </a:p>
                  </a:txBody>
                  <a:tcPr marL="75380" marR="75380" marT="37690" marB="3769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9381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i="0" u="none" strike="noStrike" kern="1200" dirty="0">
                          <a:solidFill>
                            <a:srgbClr val="1A2A36"/>
                          </a:solidFill>
                          <a:effectLst/>
                          <a:latin typeface="Calibri" panose="020F0502020204030204" pitchFamily="34" charset="0"/>
                          <a:ea typeface="Helvetica" charset="0"/>
                          <a:cs typeface="Calibri" panose="020F0502020204030204" pitchFamily="34" charset="0"/>
                        </a:rPr>
                        <a:t>Threats</a:t>
                      </a:r>
                      <a:endParaRPr lang="en-US" sz="1500" b="1" i="0" dirty="0">
                        <a:ln>
                          <a:solidFill>
                            <a:schemeClr val="tx1"/>
                          </a:solidFill>
                        </a:ln>
                        <a:solidFill>
                          <a:srgbClr val="1A2A36"/>
                        </a:solidFill>
                        <a:latin typeface="Calibri" panose="020F0502020204030204" pitchFamily="34" charset="0"/>
                        <a:ea typeface="Helvetica" charset="0"/>
                        <a:cs typeface="Calibri" panose="020F0502020204030204" pitchFamily="34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b="0" i="0" dirty="0">
                        <a:solidFill>
                          <a:schemeClr val="bg2">
                            <a:lumMod val="50000"/>
                          </a:schemeClr>
                        </a:solidFill>
                        <a:latin typeface="+mn-lt"/>
                        <a:ea typeface="Helvetica" charset="0"/>
                        <a:cs typeface="Calibri Light" panose="020F0302020204030204" pitchFamily="34" charset="0"/>
                      </a:endParaRPr>
                    </a:p>
                    <a:p>
                      <a:endParaRPr lang="en-US" sz="1500" b="0" i="0" dirty="0">
                        <a:ln>
                          <a:solidFill>
                            <a:schemeClr val="tx1"/>
                          </a:solidFill>
                        </a:ln>
                        <a:noFill/>
                        <a:latin typeface="+mn-lt"/>
                        <a:ea typeface="Helvetica" charset="0"/>
                        <a:cs typeface="Calibri Light" panose="020F0302020204030204" pitchFamily="34" charset="0"/>
                      </a:endParaRPr>
                    </a:p>
                  </a:txBody>
                  <a:tcPr marL="75380" marR="75380" marT="37690" marB="3769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aphicFrame>
        <p:nvGraphicFramePr>
          <p:cNvPr id="48" name="Table 47">
            <a:extLst>
              <a:ext uri="{FF2B5EF4-FFF2-40B4-BE49-F238E27FC236}">
                <a16:creationId xmlns:a16="http://schemas.microsoft.com/office/drawing/2014/main" id="{6927C245-A4CA-F444-931A-524BA133BBA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9024878"/>
              </p:ext>
            </p:extLst>
          </p:nvPr>
        </p:nvGraphicFramePr>
        <p:xfrm>
          <a:off x="8615525" y="3206601"/>
          <a:ext cx="2505253" cy="266643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0525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893813">
                <a:tc>
                  <a:txBody>
                    <a:bodyPr/>
                    <a:lstStyle/>
                    <a:p>
                      <a:pPr rtl="0"/>
                      <a:r>
                        <a:rPr lang="en-US" sz="1200" b="1" i="0" u="none" strike="noStrike" kern="1200" dirty="0">
                          <a:solidFill>
                            <a:srgbClr val="1A2A36"/>
                          </a:solidFill>
                          <a:effectLst/>
                          <a:latin typeface="Calibri" panose="020F0502020204030204" pitchFamily="34" charset="0"/>
                          <a:ea typeface="Helvetica" charset="0"/>
                          <a:cs typeface="Calibri" panose="020F0502020204030204" pitchFamily="34" charset="0"/>
                        </a:rPr>
                        <a:t>Key Learnings</a:t>
                      </a:r>
                      <a:endParaRPr lang="en-US" sz="1200" b="1" i="0" dirty="0">
                        <a:solidFill>
                          <a:srgbClr val="1A2A36"/>
                        </a:solidFill>
                        <a:effectLst/>
                        <a:latin typeface="Calibri" panose="020F0502020204030204" pitchFamily="34" charset="0"/>
                        <a:ea typeface="Helvetica" charset="0"/>
                        <a:cs typeface="Calibri" panose="020F0502020204030204" pitchFamily="34" charset="0"/>
                      </a:endParaRPr>
                    </a:p>
                    <a:p>
                      <a:endParaRPr lang="en-US" sz="1200" b="0" i="0" u="none" strike="noStrike" kern="1200" dirty="0">
                        <a:solidFill>
                          <a:schemeClr val="bg2">
                            <a:lumMod val="50000"/>
                          </a:schemeClr>
                        </a:solidFill>
                        <a:effectLst/>
                        <a:latin typeface="+mn-lt"/>
                        <a:ea typeface="Helvetica" charset="0"/>
                        <a:cs typeface="Calibri Light" panose="020F0302020204030204" pitchFamily="34" charset="0"/>
                      </a:endParaRPr>
                    </a:p>
                  </a:txBody>
                  <a:tcPr marL="75380" marR="75380" marT="37690" marB="3769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7880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i="0" u="none" strike="noStrike" kern="1200" dirty="0">
                          <a:solidFill>
                            <a:srgbClr val="1A2A36"/>
                          </a:solidFill>
                          <a:effectLst/>
                          <a:latin typeface="Calibri" panose="020F0502020204030204" pitchFamily="34" charset="0"/>
                          <a:ea typeface="Helvetica" charset="0"/>
                          <a:cs typeface="Calibri" panose="020F0502020204030204" pitchFamily="34" charset="0"/>
                        </a:rPr>
                        <a:t>Opportunities</a:t>
                      </a:r>
                      <a:endParaRPr lang="en-US" sz="1200" b="1" i="0" dirty="0">
                        <a:solidFill>
                          <a:srgbClr val="1A2A36"/>
                        </a:solidFill>
                        <a:latin typeface="Calibri" panose="020F0502020204030204" pitchFamily="34" charset="0"/>
                        <a:ea typeface="Helvetica" charset="0"/>
                        <a:cs typeface="Calibri" panose="020F0502020204030204" pitchFamily="34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b="0" i="0" u="none" strike="noStrike" kern="1200" dirty="0">
                        <a:solidFill>
                          <a:schemeClr val="bg2">
                            <a:lumMod val="50000"/>
                          </a:schemeClr>
                        </a:solidFill>
                        <a:effectLst/>
                        <a:latin typeface="+mn-lt"/>
                        <a:ea typeface="Helvetica" charset="0"/>
                        <a:cs typeface="Calibri Light" panose="020F0302020204030204" pitchFamily="34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b="0" i="0" dirty="0">
                        <a:solidFill>
                          <a:schemeClr val="bg2">
                            <a:lumMod val="50000"/>
                          </a:schemeClr>
                        </a:solidFill>
                        <a:latin typeface="+mn-lt"/>
                        <a:ea typeface="Helvetica" charset="0"/>
                        <a:cs typeface="Calibri Light" panose="020F0302020204030204" pitchFamily="34" charset="0"/>
                      </a:endParaRPr>
                    </a:p>
                    <a:p>
                      <a:endParaRPr lang="en-US" sz="1500" b="0" i="0" dirty="0">
                        <a:noFill/>
                        <a:latin typeface="+mn-lt"/>
                        <a:ea typeface="Helvetica" charset="0"/>
                        <a:cs typeface="Calibri Light" panose="020F0302020204030204" pitchFamily="34" charset="0"/>
                      </a:endParaRPr>
                    </a:p>
                  </a:txBody>
                  <a:tcPr marL="75380" marR="75380" marT="37690" marB="3769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9381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i="0" u="none" strike="noStrike" kern="1200" dirty="0">
                          <a:solidFill>
                            <a:srgbClr val="1A2A36"/>
                          </a:solidFill>
                          <a:effectLst/>
                          <a:latin typeface="Calibri" panose="020F0502020204030204" pitchFamily="34" charset="0"/>
                          <a:ea typeface="Helvetica" charset="0"/>
                          <a:cs typeface="Calibri" panose="020F0502020204030204" pitchFamily="34" charset="0"/>
                        </a:rPr>
                        <a:t>Threats</a:t>
                      </a:r>
                      <a:endParaRPr lang="en-US" sz="1500" b="1" i="0" dirty="0">
                        <a:ln>
                          <a:solidFill>
                            <a:schemeClr val="tx1"/>
                          </a:solidFill>
                        </a:ln>
                        <a:solidFill>
                          <a:srgbClr val="1A2A36"/>
                        </a:solidFill>
                        <a:latin typeface="Calibri" panose="020F0502020204030204" pitchFamily="34" charset="0"/>
                        <a:ea typeface="Helvetica" charset="0"/>
                        <a:cs typeface="Calibri" panose="020F0502020204030204" pitchFamily="34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b="0" i="0" dirty="0">
                        <a:solidFill>
                          <a:schemeClr val="bg2">
                            <a:lumMod val="50000"/>
                          </a:schemeClr>
                        </a:solidFill>
                        <a:latin typeface="+mn-lt"/>
                        <a:ea typeface="Helvetica" charset="0"/>
                        <a:cs typeface="Calibri Light" panose="020F0302020204030204" pitchFamily="34" charset="0"/>
                      </a:endParaRPr>
                    </a:p>
                    <a:p>
                      <a:endParaRPr lang="en-US" sz="1500" b="0" i="0" dirty="0">
                        <a:ln>
                          <a:solidFill>
                            <a:schemeClr val="tx1"/>
                          </a:solidFill>
                        </a:ln>
                        <a:noFill/>
                        <a:latin typeface="+mn-lt"/>
                        <a:ea typeface="Helvetica" charset="0"/>
                        <a:cs typeface="Calibri Light" panose="020F0302020204030204" pitchFamily="34" charset="0"/>
                      </a:endParaRPr>
                    </a:p>
                  </a:txBody>
                  <a:tcPr marL="75380" marR="75380" marT="37690" marB="3769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Picture 1" descr="A white text on a black background&#10;&#10;Description automatically generated">
            <a:extLst>
              <a:ext uri="{FF2B5EF4-FFF2-40B4-BE49-F238E27FC236}">
                <a16:creationId xmlns:a16="http://schemas.microsoft.com/office/drawing/2014/main" id="{0AD0E128-AEBC-DCFE-E153-B6433DCFD46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4246" y="6526760"/>
            <a:ext cx="945614" cy="2307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645745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26">
            <a:extLst>
              <a:ext uri="{FF2B5EF4-FFF2-40B4-BE49-F238E27FC236}">
                <a16:creationId xmlns:a16="http://schemas.microsoft.com/office/drawing/2014/main" id="{B13C61C9-225F-0F4A-BA6F-7C71C7575253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48158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D6D28E20-BF33-1F40-9277-6B846C19449D}"/>
              </a:ext>
            </a:extLst>
          </p:cNvPr>
          <p:cNvSpPr txBox="1"/>
          <p:nvPr/>
        </p:nvSpPr>
        <p:spPr>
          <a:xfrm>
            <a:off x="1288159" y="6519053"/>
            <a:ext cx="535694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solidFill>
                  <a:schemeClr val="bg1"/>
                </a:solidFill>
                <a:latin typeface="+mj-lt"/>
              </a:rPr>
              <a:t>| </a:t>
            </a:r>
            <a:r>
              <a:rPr lang="en-US" sz="900" dirty="0">
                <a:solidFill>
                  <a:schemeClr val="tx2">
                    <a:lumMod val="20000"/>
                    <a:lumOff val="80000"/>
                  </a:schemeClr>
                </a:solidFill>
                <a:latin typeface="+mj-lt"/>
              </a:rPr>
              <a:t>Competitive Intelligence Automation</a:t>
            </a:r>
          </a:p>
        </p:txBody>
      </p:sp>
      <p:sp>
        <p:nvSpPr>
          <p:cNvPr id="23" name="Title 1">
            <a:extLst>
              <a:ext uri="{FF2B5EF4-FFF2-40B4-BE49-F238E27FC236}">
                <a16:creationId xmlns:a16="http://schemas.microsoft.com/office/drawing/2014/main" id="{B3284B0F-7A23-834A-9FEC-C501F57D2306}"/>
              </a:ext>
            </a:extLst>
          </p:cNvPr>
          <p:cNvSpPr txBox="1">
            <a:spLocks/>
          </p:cNvSpPr>
          <p:nvPr/>
        </p:nvSpPr>
        <p:spPr>
          <a:xfrm>
            <a:off x="2337905" y="2611383"/>
            <a:ext cx="10515600" cy="132556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ctr">
            <a:normAutofit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en-US" b="1" dirty="0">
                <a:solidFill>
                  <a:schemeClr val="bg1"/>
                </a:solidFill>
                <a:latin typeface="Calibri" panose="020F0502020204030204" pitchFamily="34" charset="0"/>
                <a:ea typeface="Lato" charset="0"/>
                <a:cs typeface="Calibri" panose="020F0502020204030204" pitchFamily="34" charset="0"/>
              </a:rPr>
              <a:t>Product </a:t>
            </a:r>
            <a:br>
              <a:rPr lang="en-US" b="1" dirty="0">
                <a:solidFill>
                  <a:schemeClr val="bg1"/>
                </a:solidFill>
                <a:latin typeface="Calibri" panose="020F0502020204030204" pitchFamily="34" charset="0"/>
                <a:ea typeface="Lato" charset="0"/>
                <a:cs typeface="Calibri" panose="020F0502020204030204" pitchFamily="34" charset="0"/>
              </a:rPr>
            </a:br>
            <a:r>
              <a:rPr lang="en-US" b="1" dirty="0">
                <a:solidFill>
                  <a:schemeClr val="bg1"/>
                </a:solidFill>
                <a:latin typeface="Calibri" panose="020F0502020204030204" pitchFamily="34" charset="0"/>
                <a:ea typeface="Lato" charset="0"/>
                <a:cs typeface="Calibri" panose="020F0502020204030204" pitchFamily="34" charset="0"/>
              </a:rPr>
              <a:t>Comparison</a:t>
            </a:r>
            <a:endParaRPr lang="en-US" b="1" dirty="0">
              <a:solidFill>
                <a:srgbClr val="C00000"/>
              </a:solidFill>
              <a:latin typeface="Calibri" panose="020F0502020204030204" pitchFamily="34" charset="0"/>
              <a:ea typeface="Lato" charset="0"/>
              <a:cs typeface="Calibri" panose="020F0502020204030204" pitchFamily="34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C43427E-3B8F-6244-AC17-19D1B065617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0834" y="2763923"/>
            <a:ext cx="1239157" cy="1020482"/>
          </a:xfrm>
          <a:prstGeom prst="rect">
            <a:avLst/>
          </a:prstGeom>
        </p:spPr>
      </p:pic>
      <p:grpSp>
        <p:nvGrpSpPr>
          <p:cNvPr id="34" name="Group 33">
            <a:extLst>
              <a:ext uri="{FF2B5EF4-FFF2-40B4-BE49-F238E27FC236}">
                <a16:creationId xmlns:a16="http://schemas.microsoft.com/office/drawing/2014/main" id="{ED300074-C6DD-A84F-8038-1BBE9141D104}"/>
              </a:ext>
            </a:extLst>
          </p:cNvPr>
          <p:cNvGrpSpPr/>
          <p:nvPr/>
        </p:nvGrpSpPr>
        <p:grpSpPr>
          <a:xfrm>
            <a:off x="10387693" y="3116679"/>
            <a:ext cx="1239157" cy="3741321"/>
            <a:chOff x="8003865" y="4339710"/>
            <a:chExt cx="838199" cy="2783803"/>
          </a:xfrm>
          <a:solidFill>
            <a:srgbClr val="FF9400"/>
          </a:solidFill>
        </p:grpSpPr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85651676-2576-184E-A83B-0F1D568F0ACD}"/>
                </a:ext>
              </a:extLst>
            </p:cNvPr>
            <p:cNvSpPr/>
            <p:nvPr/>
          </p:nvSpPr>
          <p:spPr>
            <a:xfrm>
              <a:off x="8003865" y="4339710"/>
              <a:ext cx="838199" cy="838199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734C499E-8D4F-1C48-942E-6757B485E633}"/>
                </a:ext>
              </a:extLst>
            </p:cNvPr>
            <p:cNvSpPr/>
            <p:nvPr/>
          </p:nvSpPr>
          <p:spPr>
            <a:xfrm>
              <a:off x="8003865" y="4758813"/>
              <a:ext cx="838199" cy="23647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7" name="Round Same Side Corner Rectangle 36">
            <a:extLst>
              <a:ext uri="{FF2B5EF4-FFF2-40B4-BE49-F238E27FC236}">
                <a16:creationId xmlns:a16="http://schemas.microsoft.com/office/drawing/2014/main" id="{47320881-1D7B-A147-82F0-776C8F579BA4}"/>
              </a:ext>
            </a:extLst>
          </p:cNvPr>
          <p:cNvSpPr/>
          <p:nvPr/>
        </p:nvSpPr>
        <p:spPr>
          <a:xfrm>
            <a:off x="9143509" y="4442242"/>
            <a:ext cx="1244184" cy="2415758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FFE5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1" descr="A white text on a black background&#10;&#10;Description automatically generated">
            <a:extLst>
              <a:ext uri="{FF2B5EF4-FFF2-40B4-BE49-F238E27FC236}">
                <a16:creationId xmlns:a16="http://schemas.microsoft.com/office/drawing/2014/main" id="{E67A3C2F-DDBB-4190-F404-564C3894153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4246" y="6526760"/>
            <a:ext cx="945614" cy="2307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140908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2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FC4243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ompetitive Analysis template" id="{A8C5EAB7-7475-B141-B5C6-226EADFB038C}" vid="{83E4F412-47DF-2C49-9D1E-36C4EBB15FB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5952</TotalTime>
  <Words>1024</Words>
  <Application>Microsoft Macintosh PowerPoint</Application>
  <PresentationFormat>Widescreen</PresentationFormat>
  <Paragraphs>441</Paragraphs>
  <Slides>39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39</vt:i4>
      </vt:variant>
    </vt:vector>
  </HeadingPairs>
  <TitlesOfParts>
    <vt:vector size="47" baseType="lpstr">
      <vt:lpstr>Arial</vt:lpstr>
      <vt:lpstr>Calibri</vt:lpstr>
      <vt:lpstr>Calibri Light</vt:lpstr>
      <vt:lpstr>Helvetica</vt:lpstr>
      <vt:lpstr>Helvetica Light</vt:lpstr>
      <vt:lpstr>Lato</vt:lpstr>
      <vt:lpstr>Open Sans</vt:lpstr>
      <vt:lpstr>Office Theme</vt:lpstr>
      <vt:lpstr>Competitor  Analysis  Template</vt:lpstr>
      <vt:lpstr>PowerPoint Presentation</vt:lpstr>
      <vt:lpstr>PowerPoint Presentation</vt:lpstr>
      <vt:lpstr>PowerPoint Presentation</vt:lpstr>
      <vt:lpstr>Competitor Overview</vt:lpstr>
      <vt:lpstr>Organizational Structure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Pricing Overview</vt:lpstr>
      <vt:lpstr>PowerPoint Presentation</vt:lpstr>
      <vt:lpstr>PowerPoint Presentation</vt:lpstr>
      <vt:lpstr>Demographics Analysis</vt:lpstr>
      <vt:lpstr>Marketing Place Analysis</vt:lpstr>
      <vt:lpstr>Advertising Analysis</vt:lpstr>
      <vt:lpstr>Social Media</vt:lpstr>
      <vt:lpstr>Social Media</vt:lpstr>
      <vt:lpstr>Social Media</vt:lpstr>
      <vt:lpstr>Social Media</vt:lpstr>
      <vt:lpstr>Promotions &amp; Partnership Overview</vt:lpstr>
      <vt:lpstr>Website Overview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COMPETITIVE ANALYSIS TEMPLATE</dc:title>
  <dc:creator>Konstantina</dc:creator>
  <cp:lastModifiedBy>Konstantina Tomoska Stojanoska</cp:lastModifiedBy>
  <cp:revision>213</cp:revision>
  <cp:lastPrinted>2022-09-16T14:05:44Z</cp:lastPrinted>
  <dcterms:created xsi:type="dcterms:W3CDTF">2017-12-19T15:34:01Z</dcterms:created>
  <dcterms:modified xsi:type="dcterms:W3CDTF">2023-07-19T11:34:07Z</dcterms:modified>
</cp:coreProperties>
</file>